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321" r:id="rId2"/>
    <p:sldId id="411" r:id="rId3"/>
    <p:sldId id="412" r:id="rId4"/>
    <p:sldId id="414" r:id="rId5"/>
    <p:sldId id="413" r:id="rId6"/>
    <p:sldId id="416" r:id="rId7"/>
    <p:sldId id="415" r:id="rId8"/>
    <p:sldId id="418" r:id="rId9"/>
    <p:sldId id="417" r:id="rId10"/>
    <p:sldId id="419" r:id="rId11"/>
    <p:sldId id="420" r:id="rId12"/>
    <p:sldId id="421" r:id="rId13"/>
    <p:sldId id="422" r:id="rId14"/>
    <p:sldId id="382" r:id="rId15"/>
    <p:sldId id="423" r:id="rId16"/>
    <p:sldId id="424" r:id="rId17"/>
    <p:sldId id="426" r:id="rId18"/>
    <p:sldId id="425" r:id="rId19"/>
    <p:sldId id="427" r:id="rId20"/>
    <p:sldId id="428" r:id="rId21"/>
    <p:sldId id="429" r:id="rId22"/>
    <p:sldId id="430" r:id="rId23"/>
    <p:sldId id="431" r:id="rId24"/>
    <p:sldId id="432" r:id="rId25"/>
    <p:sldId id="433" r:id="rId26"/>
    <p:sldId id="435" r:id="rId27"/>
    <p:sldId id="434" r:id="rId28"/>
    <p:sldId id="436" r:id="rId29"/>
    <p:sldId id="437" r:id="rId30"/>
    <p:sldId id="438" r:id="rId31"/>
    <p:sldId id="439" r:id="rId32"/>
    <p:sldId id="441" r:id="rId33"/>
    <p:sldId id="442" r:id="rId34"/>
    <p:sldId id="440" r:id="rId35"/>
    <p:sldId id="443" r:id="rId36"/>
    <p:sldId id="444" r:id="rId37"/>
    <p:sldId id="445" r:id="rId38"/>
    <p:sldId id="446" r:id="rId39"/>
    <p:sldId id="448" r:id="rId40"/>
    <p:sldId id="447" r:id="rId41"/>
    <p:sldId id="449" r:id="rId42"/>
    <p:sldId id="450" r:id="rId43"/>
    <p:sldId id="452" r:id="rId44"/>
    <p:sldId id="451" r:id="rId45"/>
    <p:sldId id="453" r:id="rId46"/>
    <p:sldId id="454" r:id="rId47"/>
    <p:sldId id="455" r:id="rId48"/>
    <p:sldId id="456" r:id="rId49"/>
    <p:sldId id="457" r:id="rId50"/>
    <p:sldId id="458" r:id="rId51"/>
    <p:sldId id="459" r:id="rId52"/>
    <p:sldId id="461" r:id="rId53"/>
    <p:sldId id="460" r:id="rId54"/>
    <p:sldId id="462" r:id="rId55"/>
    <p:sldId id="463" r:id="rId56"/>
    <p:sldId id="464" r:id="rId57"/>
    <p:sldId id="465" r:id="rId58"/>
    <p:sldId id="466" r:id="rId59"/>
    <p:sldId id="468" r:id="rId60"/>
    <p:sldId id="467" r:id="rId61"/>
    <p:sldId id="469" r:id="rId62"/>
    <p:sldId id="470" r:id="rId63"/>
    <p:sldId id="471" r:id="rId64"/>
    <p:sldId id="472" r:id="rId65"/>
    <p:sldId id="473" r:id="rId66"/>
    <p:sldId id="474" r:id="rId67"/>
    <p:sldId id="476" r:id="rId68"/>
    <p:sldId id="475" r:id="rId69"/>
    <p:sldId id="477" r:id="rId70"/>
    <p:sldId id="478" r:id="rId71"/>
    <p:sldId id="479" r:id="rId72"/>
    <p:sldId id="480" r:id="rId73"/>
    <p:sldId id="481" r:id="rId74"/>
    <p:sldId id="483" r:id="rId75"/>
    <p:sldId id="482" r:id="rId76"/>
    <p:sldId id="484" r:id="rId77"/>
    <p:sldId id="485" r:id="rId78"/>
    <p:sldId id="486" r:id="rId79"/>
    <p:sldId id="487" r:id="rId80"/>
    <p:sldId id="489" r:id="rId81"/>
    <p:sldId id="490" r:id="rId82"/>
    <p:sldId id="488" r:id="rId83"/>
    <p:sldId id="491" r:id="rId84"/>
    <p:sldId id="492" r:id="rId85"/>
    <p:sldId id="494" r:id="rId86"/>
    <p:sldId id="493" r:id="rId87"/>
    <p:sldId id="495" r:id="rId88"/>
    <p:sldId id="497" r:id="rId89"/>
    <p:sldId id="496" r:id="rId90"/>
    <p:sldId id="498" r:id="rId91"/>
    <p:sldId id="499" r:id="rId92"/>
    <p:sldId id="500" r:id="rId93"/>
    <p:sldId id="501" r:id="rId94"/>
    <p:sldId id="502" r:id="rId95"/>
    <p:sldId id="503" r:id="rId96"/>
    <p:sldId id="504" r:id="rId97"/>
    <p:sldId id="505" r:id="rId98"/>
    <p:sldId id="507" r:id="rId99"/>
    <p:sldId id="506" r:id="rId100"/>
    <p:sldId id="508" r:id="rId101"/>
    <p:sldId id="509" r:id="rId102"/>
    <p:sldId id="511" r:id="rId103"/>
    <p:sldId id="512" r:id="rId104"/>
    <p:sldId id="510" r:id="rId105"/>
    <p:sldId id="513" r:id="rId106"/>
    <p:sldId id="514" r:id="rId107"/>
    <p:sldId id="515" r:id="rId108"/>
    <p:sldId id="516" r:id="rId109"/>
    <p:sldId id="517" r:id="rId110"/>
    <p:sldId id="518" r:id="rId111"/>
    <p:sldId id="520" r:id="rId112"/>
    <p:sldId id="519" r:id="rId113"/>
    <p:sldId id="521" r:id="rId114"/>
    <p:sldId id="522" r:id="rId115"/>
    <p:sldId id="523" r:id="rId116"/>
    <p:sldId id="524" r:id="rId117"/>
    <p:sldId id="525" r:id="rId118"/>
    <p:sldId id="526" r:id="rId119"/>
    <p:sldId id="528" r:id="rId120"/>
    <p:sldId id="527" r:id="rId121"/>
    <p:sldId id="529" r:id="rId122"/>
    <p:sldId id="530" r:id="rId123"/>
    <p:sldId id="531" r:id="rId124"/>
    <p:sldId id="532" r:id="rId125"/>
    <p:sldId id="533" r:id="rId126"/>
    <p:sldId id="534" r:id="rId127"/>
    <p:sldId id="535" r:id="rId128"/>
    <p:sldId id="536" r:id="rId129"/>
    <p:sldId id="537" r:id="rId130"/>
    <p:sldId id="539" r:id="rId131"/>
    <p:sldId id="538" r:id="rId132"/>
    <p:sldId id="540" r:id="rId133"/>
    <p:sldId id="541" r:id="rId134"/>
    <p:sldId id="542" r:id="rId135"/>
    <p:sldId id="543" r:id="rId136"/>
    <p:sldId id="544" r:id="rId137"/>
  </p:sldIdLst>
  <p:sldSz cx="12192000" cy="6858000"/>
  <p:notesSz cx="6858000" cy="9144000"/>
  <p:custDataLst>
    <p:tags r:id="rId1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0D0"/>
    <a:srgbClr val="9F604C"/>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32</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102</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42202082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a16="http://schemas.microsoft.com/office/drawing/2014/main" xmlns=""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a16="http://schemas.microsoft.com/office/drawing/2014/main" xmlns=""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62.emf"/></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12304;&#20363;4.13&#12305;%20&#23558;&#12304;&#20363;4.12&#12305;&#20013;&#30340;&#35760;&#20107;&#26412;&#31243;&#24207;&#25913;&#20889;&#20026;MDI.txt"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84.em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37.emf"/></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3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3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1654784" y="1618608"/>
            <a:ext cx="8882432" cy="769441"/>
          </a:xfrm>
          <a:prstGeom prst="rect">
            <a:avLst/>
          </a:prstGeom>
          <a:noFill/>
        </p:spPr>
        <p:txBody>
          <a:bodyPr wrap="none" rtlCol="0">
            <a:spAutoFit/>
          </a:bodyPr>
          <a:lstStyle/>
          <a:p>
            <a:r>
              <a:rPr lang="zh-CN" altLang="en-US" sz="4400" b="1" dirty="0" smtClean="0">
                <a:solidFill>
                  <a:srgbClr val="9F604C"/>
                </a:solidFill>
                <a:latin typeface="+mj-ea"/>
                <a:ea typeface="+mj-ea"/>
              </a:rPr>
              <a:t>第</a:t>
            </a:r>
            <a:r>
              <a:rPr lang="en-US" altLang="zh-CN" sz="4400" b="1" dirty="0" smtClean="0">
                <a:solidFill>
                  <a:srgbClr val="9F604C"/>
                </a:solidFill>
                <a:latin typeface="+mj-ea"/>
                <a:ea typeface="+mj-ea"/>
              </a:rPr>
              <a:t>4</a:t>
            </a:r>
            <a:r>
              <a:rPr lang="zh-CN" altLang="en-US" sz="4400" b="1" dirty="0" smtClean="0">
                <a:solidFill>
                  <a:srgbClr val="9F604C"/>
                </a:solidFill>
                <a:latin typeface="+mj-ea"/>
                <a:ea typeface="+mj-ea"/>
              </a:rPr>
              <a:t>章 </a:t>
            </a:r>
            <a:r>
              <a:rPr lang="en-US" altLang="zh-CN" sz="4400" b="1" dirty="0">
                <a:solidFill>
                  <a:srgbClr val="9F604C"/>
                </a:solidFill>
              </a:rPr>
              <a:t>Windows</a:t>
            </a:r>
            <a:r>
              <a:rPr lang="zh-CN" altLang="zh-CN" sz="4400" b="1" dirty="0">
                <a:solidFill>
                  <a:srgbClr val="9F604C"/>
                </a:solidFill>
              </a:rPr>
              <a:t>应用程序开发基础</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3467616" cy="584775"/>
          </a:xfrm>
          <a:prstGeom prst="rect">
            <a:avLst/>
          </a:prstGeom>
          <a:noFill/>
        </p:spPr>
        <p:txBody>
          <a:bodyPr wrap="none" rtlCol="0">
            <a:spAutoFit/>
          </a:bodyPr>
          <a:lstStyle/>
          <a:p>
            <a:r>
              <a:rPr lang="en-US" altLang="zh-CN" sz="3200" b="1" dirty="0" smtClean="0"/>
              <a:t>——</a:t>
            </a:r>
            <a:r>
              <a:rPr lang="zh-CN" altLang="zh-CN" sz="3200" b="1" dirty="0"/>
              <a:t>开发步骤演示</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运行调试</a:t>
            </a:r>
          </a:p>
        </p:txBody>
      </p:sp>
    </p:spTree>
    <p:extLst>
      <p:ext uri="{BB962C8B-B14F-4D97-AF65-F5344CB8AC3E}">
        <p14:creationId xmlns:p14="http://schemas.microsoft.com/office/powerpoint/2010/main" val="409605600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应用举例</a:t>
            </a:r>
          </a:p>
        </p:txBody>
      </p:sp>
      <p:sp>
        <p:nvSpPr>
          <p:cNvPr id="3" name="矩形 2"/>
          <p:cNvSpPr/>
          <p:nvPr/>
        </p:nvSpPr>
        <p:spPr>
          <a:xfrm>
            <a:off x="1112874" y="1149444"/>
            <a:ext cx="8988055" cy="369332"/>
          </a:xfrm>
          <a:prstGeom prst="rect">
            <a:avLst/>
          </a:prstGeom>
        </p:spPr>
        <p:txBody>
          <a:bodyPr wrap="square">
            <a:spAutoFit/>
          </a:bodyPr>
          <a:lstStyle/>
          <a:p>
            <a:r>
              <a:rPr lang="zh-CN" altLang="zh-CN" dirty="0"/>
              <a:t>将照片框里的【浏览</a:t>
            </a:r>
            <a:r>
              <a:rPr lang="en-US" altLang="zh-CN" dirty="0"/>
              <a:t>…</a:t>
            </a:r>
            <a:r>
              <a:rPr lang="zh-CN" altLang="zh-CN" dirty="0"/>
              <a:t>】按钮命名为</a:t>
            </a:r>
            <a:r>
              <a:rPr lang="en-US" altLang="zh-CN" dirty="0" err="1"/>
              <a:t>myOpenPictureBtn</a:t>
            </a:r>
            <a:r>
              <a:rPr lang="zh-CN" altLang="zh-CN" dirty="0"/>
              <a:t>，为其编写事件过程如下：</a:t>
            </a:r>
          </a:p>
        </p:txBody>
      </p:sp>
      <p:sp>
        <p:nvSpPr>
          <p:cNvPr id="4" name="TextBox 3"/>
          <p:cNvSpPr txBox="1"/>
          <p:nvPr/>
        </p:nvSpPr>
        <p:spPr>
          <a:xfrm>
            <a:off x="1297172" y="1518776"/>
            <a:ext cx="9548037" cy="4611826"/>
          </a:xfrm>
          <a:prstGeom prst="roundRect">
            <a:avLst>
              <a:gd name="adj" fmla="val 3497"/>
            </a:avLst>
          </a:prstGeom>
          <a:solidFill>
            <a:srgbClr val="EDD0D0"/>
          </a:solidFill>
        </p:spPr>
        <p:txBody>
          <a:bodyPr wrap="square" rtlCol="0">
            <a:spAutoFit/>
          </a:bodyPr>
          <a:lstStyle/>
          <a:p>
            <a:r>
              <a:rPr lang="en-US" altLang="zh-CN" sz="1600" dirty="0"/>
              <a:t>private void </a:t>
            </a:r>
            <a:r>
              <a:rPr lang="en-US" altLang="zh-CN" sz="1600" dirty="0" err="1"/>
              <a:t>myOpenPictureBtn_Click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 </a:t>
            </a:r>
            <a:r>
              <a:rPr lang="zh-CN" altLang="zh-CN" sz="1600" dirty="0"/>
              <a:t>设置文件对话框显示的初始目录</a:t>
            </a:r>
          </a:p>
          <a:p>
            <a:r>
              <a:rPr lang="en-US" altLang="zh-CN" sz="1600" dirty="0"/>
              <a:t>    this.openFileDialog1.InitialDirectory = @"D:\My Documents\My Pictures";</a:t>
            </a:r>
            <a:endParaRPr lang="zh-CN" altLang="zh-CN" sz="1600" dirty="0"/>
          </a:p>
          <a:p>
            <a:r>
              <a:rPr lang="en-US" altLang="zh-CN" sz="1600" dirty="0"/>
              <a:t>    // </a:t>
            </a:r>
            <a:r>
              <a:rPr lang="zh-CN" altLang="zh-CN" sz="1600" dirty="0"/>
              <a:t>设置当前选定筛选器字符串以决定对话框中</a:t>
            </a:r>
            <a:r>
              <a:rPr lang="en-US" altLang="zh-CN" sz="1600" dirty="0"/>
              <a:t>"</a:t>
            </a:r>
            <a:r>
              <a:rPr lang="zh-CN" altLang="zh-CN" sz="1600" dirty="0"/>
              <a:t>文档类型</a:t>
            </a:r>
            <a:r>
              <a:rPr lang="en-US" altLang="zh-CN" sz="1600" dirty="0"/>
              <a:t>"</a:t>
            </a:r>
            <a:r>
              <a:rPr lang="zh-CN" altLang="zh-CN" sz="1600" dirty="0"/>
              <a:t>选项</a:t>
            </a:r>
          </a:p>
          <a:p>
            <a:r>
              <a:rPr lang="en-US" altLang="zh-CN" sz="1600" dirty="0"/>
              <a:t>    this.openFileDialog1.Filter = "bmp</a:t>
            </a:r>
            <a:r>
              <a:rPr lang="zh-CN" altLang="zh-CN" sz="1600" dirty="0"/>
              <a:t>文件</a:t>
            </a:r>
            <a:r>
              <a:rPr lang="en-US" altLang="zh-CN" sz="1600" dirty="0"/>
              <a:t>(*.bmp)|*.</a:t>
            </a:r>
            <a:r>
              <a:rPr lang="en-US" altLang="zh-CN" sz="1600" dirty="0" err="1"/>
              <a:t>bmp|gif</a:t>
            </a:r>
            <a:r>
              <a:rPr lang="zh-CN" altLang="zh-CN" sz="1600" dirty="0"/>
              <a:t>文件</a:t>
            </a:r>
            <a:r>
              <a:rPr lang="en-US" altLang="zh-CN" sz="1600" dirty="0"/>
              <a:t>(*.gif)|*.</a:t>
            </a:r>
            <a:r>
              <a:rPr lang="en-US" altLang="zh-CN" sz="1600" dirty="0" err="1"/>
              <a:t>gif|jpeg</a:t>
            </a:r>
            <a:r>
              <a:rPr lang="zh-CN" altLang="zh-CN" sz="1600" dirty="0"/>
              <a:t>文件</a:t>
            </a:r>
            <a:r>
              <a:rPr lang="en-US" altLang="zh-CN" sz="1600" dirty="0"/>
              <a:t>(*.jpg)|*.jpg";</a:t>
            </a:r>
            <a:endParaRPr lang="zh-CN" altLang="zh-CN" sz="1600" dirty="0"/>
          </a:p>
          <a:p>
            <a:r>
              <a:rPr lang="en-US" altLang="zh-CN" sz="1600" dirty="0"/>
              <a:t>    // </a:t>
            </a:r>
            <a:r>
              <a:rPr lang="zh-CN" altLang="zh-CN" sz="1600" dirty="0"/>
              <a:t>设置对话框中当前选定筛选器的索引</a:t>
            </a:r>
          </a:p>
          <a:p>
            <a:r>
              <a:rPr lang="en-US" altLang="zh-CN" sz="1600" dirty="0"/>
              <a:t>    this.openFileDialog1.FilterIndex = 3;</a:t>
            </a:r>
            <a:endParaRPr lang="zh-CN" altLang="zh-CN" sz="1600" dirty="0"/>
          </a:p>
          <a:p>
            <a:r>
              <a:rPr lang="en-US" altLang="zh-CN" sz="1600" dirty="0"/>
              <a:t>    // </a:t>
            </a:r>
            <a:r>
              <a:rPr lang="zh-CN" altLang="zh-CN" sz="1600" dirty="0"/>
              <a:t>关闭对话框，还原当前的目录</a:t>
            </a:r>
          </a:p>
          <a:p>
            <a:r>
              <a:rPr lang="en-US" altLang="zh-CN" sz="1600" dirty="0"/>
              <a:t>    this.openFileDialog1.RestoreDirectory = true;</a:t>
            </a:r>
            <a:endParaRPr lang="zh-CN" altLang="zh-CN" sz="1600" dirty="0"/>
          </a:p>
          <a:p>
            <a:r>
              <a:rPr lang="en-US" altLang="zh-CN" sz="1600" dirty="0"/>
              <a:t>    // </a:t>
            </a:r>
            <a:r>
              <a:rPr lang="zh-CN" altLang="zh-CN" sz="1600" dirty="0"/>
              <a:t>设置对话框的标题</a:t>
            </a:r>
          </a:p>
          <a:p>
            <a:r>
              <a:rPr lang="en-US" altLang="zh-CN" sz="1600" dirty="0"/>
              <a:t>    this.openFileDialog1.Title = "</a:t>
            </a:r>
            <a:r>
              <a:rPr lang="zh-CN" altLang="zh-CN" sz="1600" dirty="0"/>
              <a:t>选择学生照片</a:t>
            </a:r>
            <a:r>
              <a:rPr lang="en-US" altLang="zh-CN" sz="1600" dirty="0"/>
              <a:t>";</a:t>
            </a:r>
            <a:endParaRPr lang="zh-CN" altLang="zh-CN" sz="1600" dirty="0"/>
          </a:p>
          <a:p>
            <a:r>
              <a:rPr lang="en-US" altLang="zh-CN" sz="1600" dirty="0"/>
              <a:t>    if (this.openFileDialog1.ShowDialog() == </a:t>
            </a:r>
            <a:r>
              <a:rPr lang="en-US" altLang="zh-CN" sz="1600" dirty="0" err="1"/>
              <a:t>DialogResult.OK</a:t>
            </a:r>
            <a:r>
              <a:rPr lang="en-US" altLang="zh-CN" sz="1600" dirty="0"/>
              <a:t>)</a:t>
            </a:r>
            <a:endParaRPr lang="zh-CN" altLang="zh-CN" sz="1600" dirty="0"/>
          </a:p>
          <a:p>
            <a:r>
              <a:rPr lang="en-US" altLang="zh-CN" sz="1600" dirty="0"/>
              <a:t>    {</a:t>
            </a:r>
            <a:endParaRPr lang="zh-CN" altLang="zh-CN" sz="1600" dirty="0"/>
          </a:p>
          <a:p>
            <a:r>
              <a:rPr lang="en-US" altLang="zh-CN" sz="1600" dirty="0"/>
              <a:t>        path = this.openFileDialog1.FileName;        		</a:t>
            </a:r>
            <a:r>
              <a:rPr lang="en-US" altLang="zh-CN" sz="1600" dirty="0" smtClean="0"/>
              <a:t>	// </a:t>
            </a:r>
            <a:r>
              <a:rPr lang="zh-CN" altLang="zh-CN" sz="1600" dirty="0"/>
              <a:t>获取文件路径</a:t>
            </a:r>
          </a:p>
          <a:p>
            <a:r>
              <a:rPr lang="en-US" altLang="zh-CN" sz="1600" dirty="0"/>
              <a:t>    }</a:t>
            </a:r>
            <a:endParaRPr lang="zh-CN" altLang="zh-CN" sz="1600" dirty="0"/>
          </a:p>
          <a:p>
            <a:r>
              <a:rPr lang="en-US" altLang="zh-CN" sz="1600" dirty="0"/>
              <a:t>    pictureBox1.Image = </a:t>
            </a:r>
            <a:r>
              <a:rPr lang="en-US" altLang="zh-CN" sz="1600" dirty="0" err="1"/>
              <a:t>Image.FromFile</a:t>
            </a:r>
            <a:r>
              <a:rPr lang="en-US" altLang="zh-CN" sz="1600" dirty="0"/>
              <a:t>(path);          	 	// </a:t>
            </a:r>
            <a:r>
              <a:rPr lang="zh-CN" altLang="zh-CN" sz="1600" dirty="0"/>
              <a:t>加载照片</a:t>
            </a:r>
          </a:p>
          <a:p>
            <a:r>
              <a:rPr lang="en-US" altLang="zh-CN" sz="1600" dirty="0" smtClean="0"/>
              <a:t>}</a:t>
            </a:r>
          </a:p>
        </p:txBody>
      </p:sp>
    </p:spTree>
    <p:extLst>
      <p:ext uri="{BB962C8B-B14F-4D97-AF65-F5344CB8AC3E}">
        <p14:creationId xmlns:p14="http://schemas.microsoft.com/office/powerpoint/2010/main" val="1962813544"/>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应用举例</a:t>
            </a:r>
          </a:p>
        </p:txBody>
      </p:sp>
      <p:sp>
        <p:nvSpPr>
          <p:cNvPr id="3" name="TextBox 2"/>
          <p:cNvSpPr txBox="1"/>
          <p:nvPr/>
        </p:nvSpPr>
        <p:spPr>
          <a:xfrm>
            <a:off x="956930" y="1265274"/>
            <a:ext cx="10100930" cy="646331"/>
          </a:xfrm>
          <a:prstGeom prst="rect">
            <a:avLst/>
          </a:prstGeom>
          <a:noFill/>
        </p:spPr>
        <p:txBody>
          <a:bodyPr wrap="square" rtlCol="0">
            <a:spAutoFit/>
          </a:bodyPr>
          <a:lstStyle/>
          <a:p>
            <a:pPr indent="446088"/>
            <a:r>
              <a:rPr lang="zh-CN" altLang="zh-CN" dirty="0"/>
              <a:t>运行程序，在学生表单界面上单击照片框【浏览</a:t>
            </a:r>
            <a:r>
              <a:rPr lang="en-US" altLang="zh-CN" dirty="0"/>
              <a:t>…</a:t>
            </a:r>
            <a:r>
              <a:rPr lang="zh-CN" altLang="zh-CN" dirty="0"/>
              <a:t>】按钮，弹出“选择学生照片”对话框，如图</a:t>
            </a:r>
            <a:r>
              <a:rPr lang="en-US" altLang="zh-CN" dirty="0"/>
              <a:t>4.33</a:t>
            </a:r>
            <a:r>
              <a:rPr lang="zh-CN" altLang="zh-CN" dirty="0"/>
              <a:t>所示，用户选择照片后，照片被载入相框。</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005110656"/>
              </p:ext>
            </p:extLst>
          </p:nvPr>
        </p:nvGraphicFramePr>
        <p:xfrm>
          <a:off x="3264195" y="2052083"/>
          <a:ext cx="5486400" cy="3834581"/>
        </p:xfrm>
        <a:graphic>
          <a:graphicData uri="http://schemas.openxmlformats.org/presentationml/2006/ole">
            <mc:AlternateContent xmlns:mc="http://schemas.openxmlformats.org/markup-compatibility/2006">
              <mc:Choice xmlns:v="urn:schemas-microsoft-com:vml" Requires="v">
                <p:oleObj spid="_x0000_s36879" name="Visio" r:id="rId3" imgW="8635340" imgH="6041790" progId="Visio.Drawing.11">
                  <p:embed/>
                </p:oleObj>
              </mc:Choice>
              <mc:Fallback>
                <p:oleObj name="Visio" r:id="rId3" imgW="8635340" imgH="604179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195" y="2052083"/>
                        <a:ext cx="5486400" cy="3834581"/>
                      </a:xfrm>
                      <a:prstGeom prst="rect">
                        <a:avLst/>
                      </a:prstGeom>
                      <a:noFill/>
                    </p:spPr>
                  </p:pic>
                </p:oleObj>
              </mc:Fallback>
            </mc:AlternateContent>
          </a:graphicData>
        </a:graphic>
      </p:graphicFrame>
    </p:spTree>
    <p:extLst>
      <p:ext uri="{BB962C8B-B14F-4D97-AF65-F5344CB8AC3E}">
        <p14:creationId xmlns:p14="http://schemas.microsoft.com/office/powerpoint/2010/main" val="2965897731"/>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1654784" y="1618608"/>
            <a:ext cx="8882432" cy="769441"/>
          </a:xfrm>
          <a:prstGeom prst="rect">
            <a:avLst/>
          </a:prstGeom>
          <a:noFill/>
        </p:spPr>
        <p:txBody>
          <a:bodyPr wrap="none" rtlCol="0">
            <a:spAutoFit/>
          </a:bodyPr>
          <a:lstStyle/>
          <a:p>
            <a:r>
              <a:rPr lang="zh-CN" altLang="en-US" sz="4400" b="1" dirty="0" smtClean="0">
                <a:solidFill>
                  <a:srgbClr val="9F604C"/>
                </a:solidFill>
                <a:latin typeface="+mj-ea"/>
                <a:ea typeface="+mj-ea"/>
              </a:rPr>
              <a:t>第</a:t>
            </a:r>
            <a:r>
              <a:rPr lang="en-US" altLang="zh-CN" sz="4400" b="1" dirty="0" smtClean="0">
                <a:solidFill>
                  <a:srgbClr val="9F604C"/>
                </a:solidFill>
                <a:latin typeface="+mj-ea"/>
                <a:ea typeface="+mj-ea"/>
              </a:rPr>
              <a:t>4</a:t>
            </a:r>
            <a:r>
              <a:rPr lang="zh-CN" altLang="en-US" sz="4400" b="1" dirty="0" smtClean="0">
                <a:solidFill>
                  <a:srgbClr val="9F604C"/>
                </a:solidFill>
                <a:latin typeface="+mj-ea"/>
                <a:ea typeface="+mj-ea"/>
              </a:rPr>
              <a:t>章 </a:t>
            </a:r>
            <a:r>
              <a:rPr lang="en-US" altLang="zh-CN" sz="4400" b="1" dirty="0">
                <a:solidFill>
                  <a:srgbClr val="9F604C"/>
                </a:solidFill>
              </a:rPr>
              <a:t>Windows</a:t>
            </a:r>
            <a:r>
              <a:rPr lang="zh-CN" altLang="zh-CN" sz="4400" b="1" dirty="0">
                <a:solidFill>
                  <a:srgbClr val="9F604C"/>
                </a:solidFill>
              </a:rPr>
              <a:t>应用程序开发基础</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5633466" y="3639857"/>
            <a:ext cx="5272213" cy="584775"/>
          </a:xfrm>
          <a:prstGeom prst="rect">
            <a:avLst/>
          </a:prstGeom>
          <a:noFill/>
        </p:spPr>
        <p:txBody>
          <a:bodyPr wrap="none" rtlCol="0">
            <a:spAutoFit/>
          </a:bodyPr>
          <a:lstStyle/>
          <a:p>
            <a:r>
              <a:rPr lang="en-US" altLang="zh-CN" sz="3200" b="1" dirty="0" smtClean="0"/>
              <a:t>——</a:t>
            </a:r>
            <a:r>
              <a:rPr lang="en-US" altLang="zh-CN" sz="3200" b="1" dirty="0"/>
              <a:t>Windows</a:t>
            </a:r>
            <a:r>
              <a:rPr lang="zh-CN" altLang="zh-CN" sz="3200" b="1" dirty="0"/>
              <a:t>文档程序设计</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5471337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177" y="3382877"/>
            <a:ext cx="2243507" cy="482919"/>
          </a:xfrm>
          <a:prstGeom prst="rect">
            <a:avLst/>
          </a:prstGeom>
        </p:spPr>
        <p:txBody>
          <a:bodyPr wrap="square" lIns="144000" tIns="0" rIns="144000" bIns="0">
            <a:noAutofit/>
          </a:bodyPr>
          <a:lstStyle/>
          <a:p>
            <a:r>
              <a:rPr lang="zh-CN" altLang="zh-CN" sz="2800" b="1" dirty="0"/>
              <a:t>菜单设计</a:t>
            </a:r>
          </a:p>
        </p:txBody>
      </p:sp>
      <p:sp>
        <p:nvSpPr>
          <p:cNvPr id="2" name="矩形 1"/>
          <p:cNvSpPr/>
          <p:nvPr/>
        </p:nvSpPr>
        <p:spPr>
          <a:xfrm>
            <a:off x="3554683" y="3923417"/>
            <a:ext cx="240482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．在设计时创建菜单</a:t>
            </a:r>
          </a:p>
        </p:txBody>
      </p:sp>
      <p:sp>
        <p:nvSpPr>
          <p:cNvPr id="3" name="矩形 2"/>
          <p:cNvSpPr/>
          <p:nvPr/>
        </p:nvSpPr>
        <p:spPr>
          <a:xfrm>
            <a:off x="6097738" y="3922013"/>
            <a:ext cx="262123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．以编程方式创建菜单</a:t>
            </a:r>
            <a:endParaRPr lang="zh-CN" altLang="en-US" b="1" dirty="0">
              <a:solidFill>
                <a:srgbClr val="0070C0"/>
              </a:solidFill>
            </a:endParaRPr>
          </a:p>
        </p:txBody>
      </p:sp>
      <p:sp>
        <p:nvSpPr>
          <p:cNvPr id="4" name="矩形 3"/>
          <p:cNvSpPr/>
          <p:nvPr/>
        </p:nvSpPr>
        <p:spPr>
          <a:xfrm>
            <a:off x="3562876" y="4294153"/>
            <a:ext cx="2404826"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．禁用和删除菜单项</a:t>
            </a:r>
          </a:p>
        </p:txBody>
      </p:sp>
      <p:sp>
        <p:nvSpPr>
          <p:cNvPr id="5" name="矩形 4"/>
          <p:cNvSpPr/>
          <p:nvPr/>
        </p:nvSpPr>
        <p:spPr>
          <a:xfrm>
            <a:off x="6095999" y="4314518"/>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．上下文菜单</a:t>
            </a:r>
          </a:p>
        </p:txBody>
      </p:sp>
    </p:spTree>
    <p:extLst>
      <p:ext uri="{BB962C8B-B14F-4D97-AF65-F5344CB8AC3E}">
        <p14:creationId xmlns:p14="http://schemas.microsoft.com/office/powerpoint/2010/main" val="7288805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．在设计时创建菜单</a:t>
            </a:r>
          </a:p>
        </p:txBody>
      </p:sp>
      <p:sp>
        <p:nvSpPr>
          <p:cNvPr id="3" name="TextBox 2"/>
          <p:cNvSpPr txBox="1"/>
          <p:nvPr/>
        </p:nvSpPr>
        <p:spPr>
          <a:xfrm>
            <a:off x="999460" y="1562986"/>
            <a:ext cx="10047768" cy="646331"/>
          </a:xfrm>
          <a:prstGeom prst="rect">
            <a:avLst/>
          </a:prstGeom>
          <a:noFill/>
        </p:spPr>
        <p:txBody>
          <a:bodyPr wrap="square" rtlCol="0">
            <a:spAutoFit/>
          </a:bodyPr>
          <a:lstStyle/>
          <a:p>
            <a:pPr indent="446088"/>
            <a:r>
              <a:rPr lang="zh-CN" altLang="zh-CN" dirty="0"/>
              <a:t>在</a:t>
            </a:r>
            <a:r>
              <a:rPr lang="en-US" altLang="zh-CN" baseline="-25000" dirty="0"/>
              <a:t> </a:t>
            </a:r>
            <a:r>
              <a:rPr lang="en-US" altLang="zh-CN" dirty="0"/>
              <a:t>Windows</a:t>
            </a:r>
            <a:r>
              <a:rPr lang="en-US" altLang="zh-CN" baseline="-25000" dirty="0"/>
              <a:t> </a:t>
            </a:r>
            <a:r>
              <a:rPr lang="zh-CN" altLang="zh-CN" dirty="0"/>
              <a:t>窗体设计器中打开需要菜单的窗体，双击工具箱中的</a:t>
            </a:r>
            <a:r>
              <a:rPr lang="en-US" altLang="zh-CN" baseline="-25000" dirty="0"/>
              <a:t> </a:t>
            </a:r>
            <a:r>
              <a:rPr lang="en-US" altLang="zh-CN" dirty="0" err="1"/>
              <a:t>MenuStrip</a:t>
            </a:r>
            <a:r>
              <a:rPr lang="en-US" altLang="zh-CN" baseline="-25000" dirty="0"/>
              <a:t> </a:t>
            </a:r>
            <a:r>
              <a:rPr lang="zh-CN" altLang="zh-CN" dirty="0"/>
              <a:t>组件，即向窗体顶部添加了一个菜单，并且</a:t>
            </a:r>
            <a:r>
              <a:rPr lang="en-US" altLang="zh-CN" dirty="0" err="1"/>
              <a:t>MenuStrip</a:t>
            </a:r>
            <a:r>
              <a:rPr lang="zh-CN" altLang="zh-CN" dirty="0"/>
              <a:t>组件也添加到了组件栏，如图</a:t>
            </a:r>
            <a:r>
              <a:rPr lang="en-US" altLang="zh-CN" dirty="0"/>
              <a:t>4.34</a:t>
            </a:r>
            <a:r>
              <a:rPr lang="zh-CN" altLang="zh-CN" dirty="0"/>
              <a:t>所示</a:t>
            </a:r>
            <a:r>
              <a:rPr lang="zh-CN" altLang="zh-CN" dirty="0" smtClean="0"/>
              <a:t>。</a:t>
            </a:r>
            <a:endParaRPr lang="zh-CN" altLang="zh-CN" dirty="0"/>
          </a:p>
        </p:txBody>
      </p:sp>
      <p:pic>
        <p:nvPicPr>
          <p:cNvPr id="39938" name="Picture 2" descr="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7101" y="2391254"/>
            <a:ext cx="3310749" cy="27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93050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．在设计时创建菜单</a:t>
            </a:r>
          </a:p>
        </p:txBody>
      </p:sp>
      <p:sp>
        <p:nvSpPr>
          <p:cNvPr id="3" name="TextBox 2"/>
          <p:cNvSpPr txBox="1"/>
          <p:nvPr/>
        </p:nvSpPr>
        <p:spPr>
          <a:xfrm>
            <a:off x="999460" y="1212112"/>
            <a:ext cx="10281684" cy="1200329"/>
          </a:xfrm>
          <a:prstGeom prst="rect">
            <a:avLst/>
          </a:prstGeom>
          <a:noFill/>
        </p:spPr>
        <p:txBody>
          <a:bodyPr wrap="square" rtlCol="0">
            <a:spAutoFit/>
          </a:bodyPr>
          <a:lstStyle/>
          <a:p>
            <a:pPr indent="446088"/>
            <a:r>
              <a:rPr lang="zh-CN" altLang="zh-CN" dirty="0"/>
              <a:t>在菜单设计器中，选中设计条，在“请在此处键入”处输入“文件</a:t>
            </a:r>
            <a:r>
              <a:rPr lang="en-US" altLang="zh-CN" dirty="0"/>
              <a:t>(&amp;F)</a:t>
            </a:r>
            <a:r>
              <a:rPr lang="zh-CN" altLang="zh-CN" dirty="0"/>
              <a:t>”，则添加了【文件】菜单，其中“</a:t>
            </a:r>
            <a:r>
              <a:rPr lang="en-US" altLang="zh-CN" dirty="0"/>
              <a:t>(&amp;F)</a:t>
            </a:r>
            <a:r>
              <a:rPr lang="zh-CN" altLang="zh-CN" dirty="0"/>
              <a:t>”是用来定义该菜单的助记符。用这样的方法创建【文件】、【编辑】两个顶级菜单，然后依次在顶级菜单【文件】下创建三个子菜单，分别设置为【新建</a:t>
            </a:r>
            <a:r>
              <a:rPr lang="en-US" altLang="zh-CN" dirty="0"/>
              <a:t>(N)</a:t>
            </a:r>
            <a:r>
              <a:rPr lang="zh-CN" altLang="zh-CN" dirty="0"/>
              <a:t>】、【打开</a:t>
            </a:r>
            <a:r>
              <a:rPr lang="en-US" altLang="zh-CN" dirty="0"/>
              <a:t>(O)</a:t>
            </a:r>
            <a:r>
              <a:rPr lang="zh-CN" altLang="zh-CN" dirty="0"/>
              <a:t>】和【退出</a:t>
            </a:r>
            <a:r>
              <a:rPr lang="en-US" altLang="zh-CN" dirty="0"/>
              <a:t>(E)</a:t>
            </a:r>
            <a:r>
              <a:rPr lang="zh-CN" altLang="zh-CN" dirty="0"/>
              <a:t>】。最终设计效果如图</a:t>
            </a:r>
            <a:r>
              <a:rPr lang="en-US" altLang="zh-CN" dirty="0"/>
              <a:t>4.35</a:t>
            </a:r>
            <a:r>
              <a:rPr lang="zh-CN" altLang="zh-CN" dirty="0"/>
              <a:t>所示。</a:t>
            </a:r>
            <a:endParaRPr lang="zh-CN" altLang="en-US" dirty="0"/>
          </a:p>
        </p:txBody>
      </p:sp>
      <p:pic>
        <p:nvPicPr>
          <p:cNvPr id="40962" name="Picture 2" descr="4t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6976" y="2586924"/>
            <a:ext cx="4001238" cy="284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973737"/>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．以编程方式创建菜单</a:t>
            </a:r>
          </a:p>
        </p:txBody>
      </p:sp>
      <p:sp>
        <p:nvSpPr>
          <p:cNvPr id="3" name="矩形 2"/>
          <p:cNvSpPr/>
          <p:nvPr/>
        </p:nvSpPr>
        <p:spPr>
          <a:xfrm>
            <a:off x="1463562" y="1468697"/>
            <a:ext cx="3544560" cy="369332"/>
          </a:xfrm>
          <a:prstGeom prst="rect">
            <a:avLst/>
          </a:prstGeom>
        </p:spPr>
        <p:txBody>
          <a:bodyPr wrap="none">
            <a:spAutoFit/>
          </a:bodyPr>
          <a:lstStyle/>
          <a:p>
            <a:r>
              <a:rPr lang="zh-CN" altLang="zh-CN" dirty="0"/>
              <a:t>首先，创建一个</a:t>
            </a:r>
            <a:r>
              <a:rPr lang="en-US" altLang="zh-CN" dirty="0" err="1"/>
              <a:t>MenuStrip</a:t>
            </a:r>
            <a:r>
              <a:rPr lang="zh-CN" altLang="zh-CN" dirty="0"/>
              <a:t>对象：</a:t>
            </a:r>
          </a:p>
        </p:txBody>
      </p:sp>
      <p:sp>
        <p:nvSpPr>
          <p:cNvPr id="4" name="圆角矩形 3"/>
          <p:cNvSpPr/>
          <p:nvPr/>
        </p:nvSpPr>
        <p:spPr>
          <a:xfrm>
            <a:off x="1534374" y="1838029"/>
            <a:ext cx="9268305" cy="408623"/>
          </a:xfrm>
          <a:prstGeom prst="roundRect">
            <a:avLst/>
          </a:prstGeom>
          <a:solidFill>
            <a:srgbClr val="EDD0D0"/>
          </a:solidFill>
        </p:spPr>
        <p:txBody>
          <a:bodyPr wrap="square">
            <a:spAutoFit/>
          </a:bodyPr>
          <a:lstStyle/>
          <a:p>
            <a:r>
              <a:rPr lang="en-US" altLang="zh-CN" dirty="0" err="1"/>
              <a:t>MenuStrip</a:t>
            </a:r>
            <a:r>
              <a:rPr lang="en-US" altLang="zh-CN" dirty="0"/>
              <a:t> menu = new </a:t>
            </a:r>
            <a:r>
              <a:rPr lang="en-US" altLang="zh-CN" dirty="0" err="1"/>
              <a:t>MenuStrip</a:t>
            </a:r>
            <a:r>
              <a:rPr lang="en-US" altLang="zh-CN" dirty="0"/>
              <a:t>();</a:t>
            </a:r>
            <a:endParaRPr lang="zh-CN" altLang="zh-CN" dirty="0"/>
          </a:p>
        </p:txBody>
      </p:sp>
      <p:sp>
        <p:nvSpPr>
          <p:cNvPr id="5" name="矩形 4"/>
          <p:cNvSpPr/>
          <p:nvPr/>
        </p:nvSpPr>
        <p:spPr>
          <a:xfrm>
            <a:off x="995911" y="2382544"/>
            <a:ext cx="10072577" cy="646331"/>
          </a:xfrm>
          <a:prstGeom prst="rect">
            <a:avLst/>
          </a:prstGeom>
        </p:spPr>
        <p:txBody>
          <a:bodyPr wrap="square">
            <a:spAutoFit/>
          </a:bodyPr>
          <a:lstStyle/>
          <a:p>
            <a:pPr indent="446088"/>
            <a:r>
              <a:rPr lang="zh-CN" altLang="zh-CN" dirty="0"/>
              <a:t>菜单中的每一个菜单项都是一个</a:t>
            </a:r>
            <a:r>
              <a:rPr lang="en-US" altLang="zh-CN" baseline="-25000" dirty="0"/>
              <a:t> </a:t>
            </a:r>
            <a:r>
              <a:rPr lang="en-US" altLang="zh-CN" dirty="0" err="1"/>
              <a:t>ToolStripMenuItem</a:t>
            </a:r>
            <a:r>
              <a:rPr lang="en-US" altLang="zh-CN" baseline="-25000" dirty="0"/>
              <a:t> </a:t>
            </a:r>
            <a:r>
              <a:rPr lang="zh-CN" altLang="zh-CN" dirty="0"/>
              <a:t>对象，因此要确定创建哪些顶级菜单项，这里我们创建【文件】和【编辑】两个顶级菜单。</a:t>
            </a:r>
          </a:p>
        </p:txBody>
      </p:sp>
      <p:sp>
        <p:nvSpPr>
          <p:cNvPr id="6" name="圆角矩形 5"/>
          <p:cNvSpPr/>
          <p:nvPr/>
        </p:nvSpPr>
        <p:spPr>
          <a:xfrm>
            <a:off x="1534373" y="3038933"/>
            <a:ext cx="9268305" cy="715089"/>
          </a:xfrm>
          <a:prstGeom prst="roundRect">
            <a:avLst/>
          </a:prstGeom>
          <a:solidFill>
            <a:srgbClr val="EDD0D0"/>
          </a:solidFill>
        </p:spPr>
        <p:txBody>
          <a:bodyPr wrap="square">
            <a:spAutoFit/>
          </a:bodyPr>
          <a:lstStyle/>
          <a:p>
            <a:r>
              <a:rPr lang="en-US" altLang="zh-CN" dirty="0" err="1"/>
              <a:t>ToolStripMenuItem</a:t>
            </a:r>
            <a:r>
              <a:rPr lang="en-US" altLang="zh-CN" dirty="0"/>
              <a:t> item1 = new </a:t>
            </a:r>
            <a:r>
              <a:rPr lang="en-US" altLang="zh-CN" dirty="0" err="1"/>
              <a:t>ToolStripMenuItem</a:t>
            </a:r>
            <a:r>
              <a:rPr lang="en-US" altLang="zh-CN" dirty="0"/>
              <a:t>("</a:t>
            </a:r>
            <a:r>
              <a:rPr lang="zh-CN" altLang="zh-CN" dirty="0"/>
              <a:t>文件</a:t>
            </a:r>
            <a:r>
              <a:rPr lang="en-US" altLang="zh-CN" dirty="0"/>
              <a:t>(&amp;F)");</a:t>
            </a:r>
            <a:endParaRPr lang="zh-CN" altLang="zh-CN" dirty="0"/>
          </a:p>
          <a:p>
            <a:r>
              <a:rPr lang="en-US" altLang="zh-CN" dirty="0" err="1"/>
              <a:t>ToolStripMenuItem</a:t>
            </a:r>
            <a:r>
              <a:rPr lang="en-US" altLang="zh-CN" dirty="0"/>
              <a:t> item2 = new </a:t>
            </a:r>
            <a:r>
              <a:rPr lang="en-US" altLang="zh-CN" dirty="0" err="1"/>
              <a:t>ToolStripMenuItem</a:t>
            </a:r>
            <a:r>
              <a:rPr lang="en-US" altLang="zh-CN" dirty="0"/>
              <a:t>("</a:t>
            </a:r>
            <a:r>
              <a:rPr lang="zh-CN" altLang="zh-CN" dirty="0"/>
              <a:t>编辑</a:t>
            </a:r>
            <a:r>
              <a:rPr lang="en-US" altLang="zh-CN" dirty="0"/>
              <a:t>(&amp;E)");</a:t>
            </a:r>
            <a:endParaRPr lang="zh-CN" altLang="zh-CN" dirty="0"/>
          </a:p>
        </p:txBody>
      </p:sp>
      <p:sp>
        <p:nvSpPr>
          <p:cNvPr id="7" name="矩形 6"/>
          <p:cNvSpPr/>
          <p:nvPr/>
        </p:nvSpPr>
        <p:spPr>
          <a:xfrm>
            <a:off x="995910" y="3754022"/>
            <a:ext cx="10072577" cy="646331"/>
          </a:xfrm>
          <a:prstGeom prst="rect">
            <a:avLst/>
          </a:prstGeom>
        </p:spPr>
        <p:txBody>
          <a:bodyPr wrap="square">
            <a:spAutoFit/>
          </a:bodyPr>
          <a:lstStyle/>
          <a:p>
            <a:pPr indent="446088"/>
            <a:r>
              <a:rPr lang="zh-CN" altLang="zh-CN" dirty="0"/>
              <a:t>接着，使用</a:t>
            </a:r>
            <a:r>
              <a:rPr lang="en-US" altLang="zh-CN" dirty="0" err="1"/>
              <a:t>MenuStrip</a:t>
            </a:r>
            <a:r>
              <a:rPr lang="zh-CN" altLang="zh-CN" dirty="0"/>
              <a:t>的</a:t>
            </a:r>
            <a:r>
              <a:rPr lang="en-US" altLang="zh-CN" dirty="0"/>
              <a:t>Items</a:t>
            </a:r>
            <a:r>
              <a:rPr lang="zh-CN" altLang="zh-CN" dirty="0"/>
              <a:t>集合的</a:t>
            </a:r>
            <a:r>
              <a:rPr lang="en-US" altLang="zh-CN" dirty="0" err="1"/>
              <a:t>AddRange</a:t>
            </a:r>
            <a:r>
              <a:rPr lang="zh-CN" altLang="zh-CN" dirty="0"/>
              <a:t>方法一次性将顶级菜单加入到</a:t>
            </a:r>
            <a:r>
              <a:rPr lang="en-US" altLang="zh-CN" dirty="0" err="1"/>
              <a:t>MenuStrip</a:t>
            </a:r>
            <a:r>
              <a:rPr lang="zh-CN" altLang="zh-CN" dirty="0"/>
              <a:t>中。此方法要求用一个</a:t>
            </a:r>
            <a:r>
              <a:rPr lang="en-US" altLang="zh-CN" dirty="0" err="1"/>
              <a:t>ToolStripItem</a:t>
            </a:r>
            <a:r>
              <a:rPr lang="zh-CN" altLang="zh-CN" dirty="0"/>
              <a:t>数组作为传入参数：</a:t>
            </a:r>
          </a:p>
        </p:txBody>
      </p:sp>
      <p:sp>
        <p:nvSpPr>
          <p:cNvPr id="8" name="圆角矩形 7"/>
          <p:cNvSpPr/>
          <p:nvPr/>
        </p:nvSpPr>
        <p:spPr>
          <a:xfrm>
            <a:off x="1534373" y="4379817"/>
            <a:ext cx="9268305" cy="408623"/>
          </a:xfrm>
          <a:prstGeom prst="roundRect">
            <a:avLst/>
          </a:prstGeom>
          <a:solidFill>
            <a:srgbClr val="EDD0D0"/>
          </a:solidFill>
        </p:spPr>
        <p:txBody>
          <a:bodyPr wrap="square">
            <a:spAutoFit/>
          </a:bodyPr>
          <a:lstStyle/>
          <a:p>
            <a:r>
              <a:rPr lang="en-US" altLang="zh-CN" dirty="0" err="1"/>
              <a:t>menu.Items.AddRange</a:t>
            </a:r>
            <a:r>
              <a:rPr lang="en-US" altLang="zh-CN" dirty="0"/>
              <a:t>(new </a:t>
            </a:r>
            <a:r>
              <a:rPr lang="en-US" altLang="zh-CN" dirty="0" err="1"/>
              <a:t>ToolStripItem</a:t>
            </a:r>
            <a:r>
              <a:rPr lang="en-US" altLang="zh-CN" dirty="0"/>
              <a:t>[] { item1, item2 });</a:t>
            </a:r>
            <a:endParaRPr lang="zh-CN" altLang="zh-CN" dirty="0"/>
          </a:p>
        </p:txBody>
      </p:sp>
    </p:spTree>
    <p:extLst>
      <p:ext uri="{BB962C8B-B14F-4D97-AF65-F5344CB8AC3E}">
        <p14:creationId xmlns:p14="http://schemas.microsoft.com/office/powerpoint/2010/main" val="174074373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．以编程方式创建菜单</a:t>
            </a:r>
          </a:p>
        </p:txBody>
      </p:sp>
      <p:sp>
        <p:nvSpPr>
          <p:cNvPr id="3" name="矩形 2"/>
          <p:cNvSpPr/>
          <p:nvPr/>
        </p:nvSpPr>
        <p:spPr>
          <a:xfrm>
            <a:off x="1293627" y="1425891"/>
            <a:ext cx="8552121" cy="369332"/>
          </a:xfrm>
          <a:prstGeom prst="rect">
            <a:avLst/>
          </a:prstGeom>
        </p:spPr>
        <p:txBody>
          <a:bodyPr wrap="square">
            <a:spAutoFit/>
          </a:bodyPr>
          <a:lstStyle/>
          <a:p>
            <a:r>
              <a:rPr lang="zh-CN" altLang="zh-CN" dirty="0"/>
              <a:t>继续创建三个</a:t>
            </a:r>
            <a:r>
              <a:rPr lang="en-US" altLang="zh-CN" dirty="0" err="1"/>
              <a:t>ToolStripMenuItem</a:t>
            </a:r>
            <a:r>
              <a:rPr lang="zh-CN" altLang="zh-CN" dirty="0"/>
              <a:t>对象，作为顶级菜单【文件】的下拉子菜单：</a:t>
            </a:r>
          </a:p>
        </p:txBody>
      </p:sp>
      <p:sp>
        <p:nvSpPr>
          <p:cNvPr id="4" name="圆角矩形 3"/>
          <p:cNvSpPr/>
          <p:nvPr/>
        </p:nvSpPr>
        <p:spPr>
          <a:xfrm>
            <a:off x="1431851" y="1795223"/>
            <a:ext cx="9477154" cy="1021556"/>
          </a:xfrm>
          <a:prstGeom prst="roundRect">
            <a:avLst/>
          </a:prstGeom>
          <a:solidFill>
            <a:srgbClr val="EDD0D0"/>
          </a:solidFill>
        </p:spPr>
        <p:txBody>
          <a:bodyPr wrap="square">
            <a:spAutoFit/>
          </a:bodyPr>
          <a:lstStyle/>
          <a:p>
            <a:r>
              <a:rPr lang="en-US" altLang="zh-CN" dirty="0" err="1"/>
              <a:t>ToolStripMenuItem</a:t>
            </a:r>
            <a:r>
              <a:rPr lang="en-US" altLang="zh-CN" dirty="0"/>
              <a:t> item3 = new </a:t>
            </a:r>
            <a:r>
              <a:rPr lang="en-US" altLang="zh-CN" dirty="0" err="1"/>
              <a:t>ToolStripMenuItem</a:t>
            </a:r>
            <a:r>
              <a:rPr lang="en-US" altLang="zh-CN" dirty="0"/>
              <a:t>("</a:t>
            </a:r>
            <a:r>
              <a:rPr lang="zh-CN" altLang="zh-CN" dirty="0"/>
              <a:t>新建</a:t>
            </a:r>
            <a:r>
              <a:rPr lang="en-US" altLang="zh-CN" dirty="0"/>
              <a:t>(&amp;N)");</a:t>
            </a:r>
            <a:endParaRPr lang="zh-CN" altLang="zh-CN" dirty="0"/>
          </a:p>
          <a:p>
            <a:r>
              <a:rPr lang="en-US" altLang="zh-CN" dirty="0" err="1"/>
              <a:t>ToolStripMenuItem</a:t>
            </a:r>
            <a:r>
              <a:rPr lang="en-US" altLang="zh-CN" dirty="0"/>
              <a:t> item4 = new </a:t>
            </a:r>
            <a:r>
              <a:rPr lang="en-US" altLang="zh-CN" dirty="0" err="1"/>
              <a:t>ToolStripMenuItem</a:t>
            </a:r>
            <a:r>
              <a:rPr lang="en-US" altLang="zh-CN" dirty="0"/>
              <a:t>("</a:t>
            </a:r>
            <a:r>
              <a:rPr lang="zh-CN" altLang="zh-CN" dirty="0"/>
              <a:t>打开</a:t>
            </a:r>
            <a:r>
              <a:rPr lang="en-US" altLang="zh-CN" dirty="0"/>
              <a:t>(&amp;O)");</a:t>
            </a:r>
            <a:endParaRPr lang="zh-CN" altLang="zh-CN" dirty="0"/>
          </a:p>
          <a:p>
            <a:r>
              <a:rPr lang="en-US" altLang="zh-CN" dirty="0" err="1"/>
              <a:t>ToolStripMenuItem</a:t>
            </a:r>
            <a:r>
              <a:rPr lang="en-US" altLang="zh-CN" dirty="0"/>
              <a:t> item5 = new </a:t>
            </a:r>
            <a:r>
              <a:rPr lang="en-US" altLang="zh-CN" dirty="0" err="1"/>
              <a:t>ToolStripMenuItem</a:t>
            </a:r>
            <a:r>
              <a:rPr lang="en-US" altLang="zh-CN" dirty="0"/>
              <a:t>("</a:t>
            </a:r>
            <a:r>
              <a:rPr lang="zh-CN" altLang="zh-CN" dirty="0"/>
              <a:t>退出</a:t>
            </a:r>
            <a:r>
              <a:rPr lang="en-US" altLang="zh-CN" dirty="0"/>
              <a:t>(&amp;E)");</a:t>
            </a:r>
            <a:endParaRPr lang="zh-CN" altLang="zh-CN" dirty="0"/>
          </a:p>
        </p:txBody>
      </p:sp>
      <p:sp>
        <p:nvSpPr>
          <p:cNvPr id="5" name="TextBox 4"/>
          <p:cNvSpPr txBox="1"/>
          <p:nvPr/>
        </p:nvSpPr>
        <p:spPr>
          <a:xfrm>
            <a:off x="871870" y="2892054"/>
            <a:ext cx="10388009" cy="646331"/>
          </a:xfrm>
          <a:prstGeom prst="rect">
            <a:avLst/>
          </a:prstGeom>
          <a:noFill/>
        </p:spPr>
        <p:txBody>
          <a:bodyPr wrap="square" rtlCol="0">
            <a:spAutoFit/>
          </a:bodyPr>
          <a:lstStyle/>
          <a:p>
            <a:pPr indent="446088"/>
            <a:r>
              <a:rPr lang="zh-CN" altLang="zh-CN" dirty="0"/>
              <a:t>将创建好的三个下拉菜单项添加到顶级菜单下。注意，这里不再调用</a:t>
            </a:r>
            <a:r>
              <a:rPr lang="en-US" altLang="zh-CN" baseline="-25000" dirty="0"/>
              <a:t> </a:t>
            </a:r>
            <a:r>
              <a:rPr lang="en-US" altLang="zh-CN" dirty="0"/>
              <a:t>Items</a:t>
            </a:r>
            <a:r>
              <a:rPr lang="en-US" altLang="zh-CN" baseline="-25000" dirty="0"/>
              <a:t> </a:t>
            </a:r>
            <a:r>
              <a:rPr lang="zh-CN" altLang="zh-CN" dirty="0"/>
              <a:t>属性的</a:t>
            </a:r>
            <a:r>
              <a:rPr lang="en-US" altLang="zh-CN" dirty="0" err="1"/>
              <a:t>AddRange</a:t>
            </a:r>
            <a:r>
              <a:rPr lang="zh-CN" altLang="zh-CN" dirty="0"/>
              <a:t>方法，而是调用顶级菜单的</a:t>
            </a:r>
            <a:r>
              <a:rPr lang="en-US" altLang="zh-CN" dirty="0" err="1"/>
              <a:t>DropDownItems</a:t>
            </a:r>
            <a:r>
              <a:rPr lang="zh-CN" altLang="zh-CN" dirty="0"/>
              <a:t>属性的</a:t>
            </a:r>
            <a:r>
              <a:rPr lang="en-US" altLang="zh-CN" dirty="0" err="1"/>
              <a:t>AddRange</a:t>
            </a:r>
            <a:r>
              <a:rPr lang="zh-CN" altLang="zh-CN" dirty="0"/>
              <a:t>方法</a:t>
            </a:r>
            <a:r>
              <a:rPr lang="zh-CN" altLang="zh-CN" dirty="0" smtClean="0"/>
              <a:t>：</a:t>
            </a:r>
            <a:endParaRPr lang="zh-CN" altLang="zh-CN" dirty="0"/>
          </a:p>
        </p:txBody>
      </p:sp>
      <p:sp>
        <p:nvSpPr>
          <p:cNvPr id="6" name="圆角矩形 5"/>
          <p:cNvSpPr/>
          <p:nvPr/>
        </p:nvSpPr>
        <p:spPr>
          <a:xfrm>
            <a:off x="1431851" y="3538385"/>
            <a:ext cx="9477154" cy="408623"/>
          </a:xfrm>
          <a:prstGeom prst="roundRect">
            <a:avLst/>
          </a:prstGeom>
          <a:solidFill>
            <a:srgbClr val="EDD0D0"/>
          </a:solidFill>
        </p:spPr>
        <p:txBody>
          <a:bodyPr wrap="square">
            <a:spAutoFit/>
          </a:bodyPr>
          <a:lstStyle/>
          <a:p>
            <a:r>
              <a:rPr lang="en-US" altLang="zh-CN" dirty="0"/>
              <a:t>item1.DropDownItems.AddRange(new </a:t>
            </a:r>
            <a:r>
              <a:rPr lang="en-US" altLang="zh-CN" dirty="0" err="1"/>
              <a:t>ToolStripItem</a:t>
            </a:r>
            <a:r>
              <a:rPr lang="en-US" altLang="zh-CN" dirty="0"/>
              <a:t>[] { item3, item4, item5 });</a:t>
            </a:r>
            <a:endParaRPr lang="zh-CN" altLang="zh-CN" dirty="0"/>
          </a:p>
        </p:txBody>
      </p:sp>
      <p:sp>
        <p:nvSpPr>
          <p:cNvPr id="7" name="矩形 6"/>
          <p:cNvSpPr/>
          <p:nvPr/>
        </p:nvSpPr>
        <p:spPr>
          <a:xfrm>
            <a:off x="1431851" y="4041776"/>
            <a:ext cx="5724644" cy="369332"/>
          </a:xfrm>
          <a:prstGeom prst="rect">
            <a:avLst/>
          </a:prstGeom>
        </p:spPr>
        <p:txBody>
          <a:bodyPr wrap="none">
            <a:spAutoFit/>
          </a:bodyPr>
          <a:lstStyle/>
          <a:p>
            <a:r>
              <a:rPr lang="zh-CN" altLang="zh-CN" dirty="0"/>
              <a:t>最后，将创建好的菜单对象添加到窗体的控件集合中：</a:t>
            </a:r>
          </a:p>
        </p:txBody>
      </p:sp>
      <p:sp>
        <p:nvSpPr>
          <p:cNvPr id="8" name="矩形 7"/>
          <p:cNvSpPr/>
          <p:nvPr/>
        </p:nvSpPr>
        <p:spPr>
          <a:xfrm>
            <a:off x="1431851" y="4411108"/>
            <a:ext cx="9477154" cy="369332"/>
          </a:xfrm>
          <a:prstGeom prst="rect">
            <a:avLst/>
          </a:prstGeom>
          <a:solidFill>
            <a:srgbClr val="EDD0D0"/>
          </a:solidFill>
        </p:spPr>
        <p:txBody>
          <a:bodyPr wrap="square">
            <a:spAutoFit/>
          </a:bodyPr>
          <a:lstStyle/>
          <a:p>
            <a:r>
              <a:rPr lang="en-US" altLang="zh-CN" dirty="0" err="1"/>
              <a:t>this.Controls.Add</a:t>
            </a:r>
            <a:r>
              <a:rPr lang="en-US" altLang="zh-CN" dirty="0"/>
              <a:t>(menu);</a:t>
            </a:r>
            <a:endParaRPr lang="zh-CN" altLang="zh-CN" dirty="0"/>
          </a:p>
        </p:txBody>
      </p:sp>
      <p:sp>
        <p:nvSpPr>
          <p:cNvPr id="9" name="矩形 8"/>
          <p:cNvSpPr/>
          <p:nvPr/>
        </p:nvSpPr>
        <p:spPr>
          <a:xfrm>
            <a:off x="1431851" y="4801453"/>
            <a:ext cx="9477154" cy="369332"/>
          </a:xfrm>
          <a:prstGeom prst="rect">
            <a:avLst/>
          </a:prstGeom>
        </p:spPr>
        <p:txBody>
          <a:bodyPr wrap="square">
            <a:spAutoFit/>
          </a:bodyPr>
          <a:lstStyle/>
          <a:p>
            <a:r>
              <a:rPr lang="zh-CN" altLang="zh-CN" dirty="0"/>
              <a:t>至此，以编程方式创建菜单就完成了，读者可自行创建更多的二级、三级菜单。</a:t>
            </a:r>
          </a:p>
        </p:txBody>
      </p:sp>
    </p:spTree>
    <p:extLst>
      <p:ext uri="{BB962C8B-B14F-4D97-AF65-F5344CB8AC3E}">
        <p14:creationId xmlns:p14="http://schemas.microsoft.com/office/powerpoint/2010/main" val="4248132155"/>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．禁用和删除菜单项</a:t>
            </a:r>
          </a:p>
        </p:txBody>
      </p:sp>
      <p:sp>
        <p:nvSpPr>
          <p:cNvPr id="3" name="TextBox 2"/>
          <p:cNvSpPr txBox="1"/>
          <p:nvPr/>
        </p:nvSpPr>
        <p:spPr>
          <a:xfrm>
            <a:off x="978195" y="1371600"/>
            <a:ext cx="10100931" cy="646331"/>
          </a:xfrm>
          <a:prstGeom prst="rect">
            <a:avLst/>
          </a:prstGeom>
          <a:noFill/>
        </p:spPr>
        <p:txBody>
          <a:bodyPr wrap="square" rtlCol="0">
            <a:spAutoFit/>
          </a:bodyPr>
          <a:lstStyle/>
          <a:p>
            <a:pPr indent="446088"/>
            <a:r>
              <a:rPr lang="zh-CN" altLang="zh-CN" dirty="0"/>
              <a:t>禁用菜单项只需要将菜单项的</a:t>
            </a:r>
            <a:r>
              <a:rPr lang="en-US" altLang="zh-CN" baseline="-25000" dirty="0"/>
              <a:t> </a:t>
            </a:r>
            <a:r>
              <a:rPr lang="en-US" altLang="zh-CN" dirty="0"/>
              <a:t>Enabled</a:t>
            </a:r>
            <a:r>
              <a:rPr lang="en-US" altLang="zh-CN" baseline="-25000" dirty="0"/>
              <a:t> </a:t>
            </a:r>
            <a:r>
              <a:rPr lang="zh-CN" altLang="zh-CN" dirty="0"/>
              <a:t>属性设置为</a:t>
            </a:r>
            <a:r>
              <a:rPr lang="en-US" altLang="zh-CN" baseline="-25000" dirty="0"/>
              <a:t> </a:t>
            </a:r>
            <a:r>
              <a:rPr lang="en-US" altLang="zh-CN" dirty="0"/>
              <a:t>false</a:t>
            </a:r>
            <a:r>
              <a:rPr lang="en-US" altLang="zh-CN" baseline="-25000" dirty="0"/>
              <a:t> </a:t>
            </a:r>
            <a:r>
              <a:rPr lang="zh-CN" altLang="zh-CN" dirty="0"/>
              <a:t>即可。以上面创建的【打开】菜单为例，禁用该菜单项的代码如下</a:t>
            </a:r>
            <a:r>
              <a:rPr lang="zh-CN" altLang="zh-CN" dirty="0" smtClean="0"/>
              <a:t>：</a:t>
            </a:r>
            <a:endParaRPr lang="zh-CN" altLang="zh-CN" dirty="0"/>
          </a:p>
        </p:txBody>
      </p:sp>
      <p:sp>
        <p:nvSpPr>
          <p:cNvPr id="4" name="圆角矩形 3"/>
          <p:cNvSpPr/>
          <p:nvPr/>
        </p:nvSpPr>
        <p:spPr>
          <a:xfrm>
            <a:off x="1520500" y="2017931"/>
            <a:ext cx="9069528" cy="408623"/>
          </a:xfrm>
          <a:prstGeom prst="roundRect">
            <a:avLst/>
          </a:prstGeom>
          <a:solidFill>
            <a:srgbClr val="EDD0D0"/>
          </a:solidFill>
        </p:spPr>
        <p:txBody>
          <a:bodyPr wrap="square">
            <a:spAutoFit/>
          </a:bodyPr>
          <a:lstStyle/>
          <a:p>
            <a:r>
              <a:rPr lang="en-US" altLang="zh-CN" dirty="0"/>
              <a:t>item4.Enabled = false;</a:t>
            </a:r>
            <a:endParaRPr lang="zh-CN" altLang="zh-CN" dirty="0"/>
          </a:p>
        </p:txBody>
      </p:sp>
      <p:sp>
        <p:nvSpPr>
          <p:cNvPr id="5" name="TextBox 4"/>
          <p:cNvSpPr txBox="1"/>
          <p:nvPr/>
        </p:nvSpPr>
        <p:spPr>
          <a:xfrm>
            <a:off x="978195" y="2509284"/>
            <a:ext cx="10015869" cy="1754326"/>
          </a:xfrm>
          <a:prstGeom prst="rect">
            <a:avLst/>
          </a:prstGeom>
          <a:noFill/>
        </p:spPr>
        <p:txBody>
          <a:bodyPr wrap="square" rtlCol="0">
            <a:spAutoFit/>
          </a:bodyPr>
          <a:lstStyle/>
          <a:p>
            <a:pPr indent="446088">
              <a:lnSpc>
                <a:spcPct val="150000"/>
              </a:lnSpc>
            </a:pPr>
            <a:r>
              <a:rPr lang="zh-CN" altLang="zh-CN" dirty="0"/>
              <a:t>删除菜单项就是将该菜单项从相应</a:t>
            </a:r>
            <a:r>
              <a:rPr lang="en-US" altLang="zh-CN" baseline="-25000" dirty="0"/>
              <a:t> </a:t>
            </a:r>
            <a:r>
              <a:rPr lang="en-US" altLang="zh-CN" dirty="0" err="1"/>
              <a:t>MenuStrip</a:t>
            </a:r>
            <a:r>
              <a:rPr lang="en-US" altLang="zh-CN" baseline="-25000" dirty="0"/>
              <a:t> </a:t>
            </a:r>
            <a:r>
              <a:rPr lang="zh-CN" altLang="zh-CN" dirty="0"/>
              <a:t>的</a:t>
            </a:r>
            <a:r>
              <a:rPr lang="en-US" altLang="zh-CN" baseline="-25000" dirty="0"/>
              <a:t> </a:t>
            </a:r>
            <a:r>
              <a:rPr lang="en-US" altLang="zh-CN" dirty="0"/>
              <a:t>Items</a:t>
            </a:r>
            <a:r>
              <a:rPr lang="en-US" altLang="zh-CN" baseline="-25000" dirty="0"/>
              <a:t> </a:t>
            </a:r>
            <a:r>
              <a:rPr lang="zh-CN" altLang="zh-CN" dirty="0"/>
              <a:t>集合中删除。根据应用程序的运行需要，如果此菜单项以后要再次使用，最好是隐藏或暂时禁用而不是删除。</a:t>
            </a:r>
            <a:r>
              <a:rPr lang="en-US" altLang="zh-CN" dirty="0" err="1"/>
              <a:t>MenuStrip</a:t>
            </a:r>
            <a:r>
              <a:rPr lang="en-US" altLang="zh-CN" baseline="-25000" dirty="0"/>
              <a:t> </a:t>
            </a:r>
            <a:r>
              <a:rPr lang="zh-CN" altLang="zh-CN" dirty="0"/>
              <a:t>对象的</a:t>
            </a:r>
            <a:r>
              <a:rPr lang="en-US" altLang="zh-CN" dirty="0"/>
              <a:t>Items</a:t>
            </a:r>
            <a:r>
              <a:rPr lang="en-US" altLang="zh-CN" baseline="-25000" dirty="0"/>
              <a:t> </a:t>
            </a:r>
            <a:r>
              <a:rPr lang="zh-CN" altLang="zh-CN" dirty="0"/>
              <a:t>集合中的</a:t>
            </a:r>
            <a:r>
              <a:rPr lang="en-US" altLang="zh-CN" baseline="-25000" dirty="0"/>
              <a:t> </a:t>
            </a:r>
            <a:r>
              <a:rPr lang="en-US" altLang="zh-CN" dirty="0"/>
              <a:t>Remove</a:t>
            </a:r>
            <a:r>
              <a:rPr lang="en-US" altLang="zh-CN" baseline="-25000" dirty="0"/>
              <a:t> </a:t>
            </a:r>
            <a:r>
              <a:rPr lang="zh-CN" altLang="zh-CN" dirty="0"/>
              <a:t>方法可以删除指定的</a:t>
            </a:r>
            <a:r>
              <a:rPr lang="en-US" altLang="zh-CN" baseline="-25000" dirty="0"/>
              <a:t> </a:t>
            </a:r>
            <a:r>
              <a:rPr lang="en-US" altLang="zh-CN" dirty="0" err="1"/>
              <a:t>ToolStripMenuItem</a:t>
            </a:r>
            <a:r>
              <a:rPr lang="en-US" altLang="zh-CN" baseline="-25000" dirty="0"/>
              <a:t> </a:t>
            </a:r>
            <a:r>
              <a:rPr lang="zh-CN" altLang="zh-CN" dirty="0"/>
              <a:t>对象，用于删除顶级菜单；若要删除二级或三级菜单，则要使用父级</a:t>
            </a:r>
            <a:r>
              <a:rPr lang="en-US" altLang="zh-CN" baseline="-25000" dirty="0"/>
              <a:t> </a:t>
            </a:r>
            <a:r>
              <a:rPr lang="en-US" altLang="zh-CN" dirty="0" err="1"/>
              <a:t>ToolStripMenuItem</a:t>
            </a:r>
            <a:r>
              <a:rPr lang="en-US" altLang="zh-CN" baseline="-25000" dirty="0"/>
              <a:t> </a:t>
            </a:r>
            <a:r>
              <a:rPr lang="zh-CN" altLang="zh-CN" dirty="0"/>
              <a:t>对象的</a:t>
            </a:r>
            <a:r>
              <a:rPr lang="en-US" altLang="zh-CN" baseline="-25000" dirty="0"/>
              <a:t> </a:t>
            </a:r>
            <a:r>
              <a:rPr lang="en-US" altLang="zh-CN" dirty="0" err="1"/>
              <a:t>DropDownItems</a:t>
            </a:r>
            <a:r>
              <a:rPr lang="en-US" altLang="zh-CN" baseline="-25000" dirty="0"/>
              <a:t> </a:t>
            </a:r>
            <a:r>
              <a:rPr lang="zh-CN" altLang="zh-CN" dirty="0"/>
              <a:t>集合的</a:t>
            </a:r>
            <a:r>
              <a:rPr lang="en-US" altLang="zh-CN" dirty="0"/>
              <a:t>Remove</a:t>
            </a:r>
            <a:r>
              <a:rPr lang="zh-CN" altLang="zh-CN" dirty="0"/>
              <a:t>方法</a:t>
            </a:r>
            <a:r>
              <a:rPr lang="zh-CN" altLang="zh-CN" dirty="0" smtClean="0"/>
              <a:t>。</a:t>
            </a:r>
            <a:endParaRPr lang="zh-CN" altLang="zh-CN" dirty="0"/>
          </a:p>
        </p:txBody>
      </p:sp>
    </p:spTree>
    <p:extLst>
      <p:ext uri="{BB962C8B-B14F-4D97-AF65-F5344CB8AC3E}">
        <p14:creationId xmlns:p14="http://schemas.microsoft.com/office/powerpoint/2010/main" val="177817891"/>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．上下文菜单</a:t>
            </a:r>
          </a:p>
        </p:txBody>
      </p:sp>
      <p:sp>
        <p:nvSpPr>
          <p:cNvPr id="3" name="TextBox 2"/>
          <p:cNvSpPr txBox="1"/>
          <p:nvPr/>
        </p:nvSpPr>
        <p:spPr>
          <a:xfrm>
            <a:off x="2892056" y="1467294"/>
            <a:ext cx="3487479" cy="3977997"/>
          </a:xfrm>
          <a:prstGeom prst="snip2DiagRect">
            <a:avLst/>
          </a:prstGeom>
          <a:noFill/>
          <a:ln>
            <a:solidFill>
              <a:schemeClr val="accent1"/>
            </a:solidFill>
          </a:ln>
        </p:spPr>
        <p:txBody>
          <a:bodyPr wrap="square" rtlCol="0">
            <a:spAutoFit/>
          </a:bodyPr>
          <a:lstStyle/>
          <a:p>
            <a:r>
              <a:rPr lang="en-US" altLang="zh-CN" dirty="0"/>
              <a:t>Windows</a:t>
            </a:r>
            <a:r>
              <a:rPr lang="zh-CN" altLang="zh-CN" dirty="0"/>
              <a:t>应用程序中经常会用到上下文菜单（</a:t>
            </a:r>
            <a:r>
              <a:rPr lang="en-US" altLang="zh-CN" dirty="0" err="1"/>
              <a:t>ContextMenu</a:t>
            </a:r>
            <a:r>
              <a:rPr lang="zh-CN" altLang="zh-CN" dirty="0"/>
              <a:t>），在工具箱中的图标为 </a:t>
            </a:r>
            <a:r>
              <a:rPr lang="en-US" altLang="zh-CN" dirty="0" smtClean="0"/>
              <a:t>       </a:t>
            </a:r>
            <a:r>
              <a:rPr lang="zh-CN" altLang="zh-CN" dirty="0" smtClean="0"/>
              <a:t>，</a:t>
            </a:r>
            <a:r>
              <a:rPr lang="zh-CN" altLang="zh-CN" dirty="0"/>
              <a:t>该菜单不同于固定在菜单栏中的主菜单，它是在窗体表面的浮动式菜单。通常在单击鼠标右键的时候显示，显示的位置取决于鼠标指针所在的位置。如图</a:t>
            </a:r>
            <a:r>
              <a:rPr lang="en-US" altLang="zh-CN" dirty="0"/>
              <a:t>4.36</a:t>
            </a:r>
            <a:r>
              <a:rPr lang="zh-CN" altLang="zh-CN" dirty="0"/>
              <a:t>所示的是</a:t>
            </a:r>
            <a:r>
              <a:rPr lang="en-US" altLang="zh-CN" dirty="0"/>
              <a:t>Word</a:t>
            </a:r>
            <a:r>
              <a:rPr lang="zh-CN" altLang="zh-CN" dirty="0"/>
              <a:t>程序中的上下文菜单</a:t>
            </a:r>
            <a:r>
              <a:rPr lang="zh-CN" altLang="zh-CN" dirty="0" smtClean="0"/>
              <a:t>。</a:t>
            </a:r>
            <a:endParaRPr lang="zh-CN" altLang="zh-CN" dirty="0"/>
          </a:p>
        </p:txBody>
      </p:sp>
      <p:pic>
        <p:nvPicPr>
          <p:cNvPr id="419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922" y="1467294"/>
            <a:ext cx="1799487" cy="437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877" y="2678180"/>
            <a:ext cx="437210" cy="20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01659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运行调试</a:t>
            </a:r>
          </a:p>
        </p:txBody>
      </p:sp>
      <p:sp>
        <p:nvSpPr>
          <p:cNvPr id="3" name="TextBox 2"/>
          <p:cNvSpPr txBox="1"/>
          <p:nvPr/>
        </p:nvSpPr>
        <p:spPr>
          <a:xfrm>
            <a:off x="1180214" y="1477926"/>
            <a:ext cx="9707526" cy="369332"/>
          </a:xfrm>
          <a:prstGeom prst="rect">
            <a:avLst/>
          </a:prstGeom>
          <a:noFill/>
        </p:spPr>
        <p:txBody>
          <a:bodyPr wrap="square" rtlCol="0">
            <a:spAutoFit/>
          </a:bodyPr>
          <a:lstStyle/>
          <a:p>
            <a:r>
              <a:rPr lang="zh-CN" altLang="zh-CN" dirty="0"/>
              <a:t>单击工具栏中</a:t>
            </a:r>
            <a:r>
              <a:rPr lang="zh-CN" altLang="zh-CN" dirty="0" smtClean="0"/>
              <a:t>的</a:t>
            </a:r>
            <a:r>
              <a:rPr lang="en-US" altLang="zh-CN" dirty="0" smtClean="0"/>
              <a:t>                </a:t>
            </a:r>
            <a:r>
              <a:rPr lang="zh-CN" altLang="zh-CN" dirty="0"/>
              <a:t>按钮或使用键盘上的</a:t>
            </a:r>
            <a:r>
              <a:rPr lang="en-US" altLang="zh-CN" dirty="0"/>
              <a:t>F5</a:t>
            </a:r>
            <a:r>
              <a:rPr lang="zh-CN" altLang="zh-CN" dirty="0"/>
              <a:t>快捷键，程序运行结果如图</a:t>
            </a:r>
            <a:r>
              <a:rPr lang="en-US" altLang="zh-CN" dirty="0"/>
              <a:t>4.3</a:t>
            </a:r>
            <a:r>
              <a:rPr lang="zh-CN" altLang="zh-CN" dirty="0"/>
              <a:t>所示</a:t>
            </a:r>
            <a:r>
              <a:rPr lang="zh-CN" altLang="zh-CN" dirty="0" smtClean="0"/>
              <a:t>。</a:t>
            </a:r>
            <a:endParaRPr lang="zh-CN" altLang="zh-CN"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852" y="1550937"/>
            <a:ext cx="599410" cy="22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377" y="1963627"/>
            <a:ext cx="4272424" cy="270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77640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．上下文菜单</a:t>
            </a:r>
          </a:p>
        </p:txBody>
      </p:sp>
      <p:sp>
        <p:nvSpPr>
          <p:cNvPr id="3" name="TextBox 2"/>
          <p:cNvSpPr txBox="1"/>
          <p:nvPr/>
        </p:nvSpPr>
        <p:spPr>
          <a:xfrm>
            <a:off x="1020726" y="1371600"/>
            <a:ext cx="10069032" cy="1200329"/>
          </a:xfrm>
          <a:prstGeom prst="rect">
            <a:avLst/>
          </a:prstGeom>
          <a:noFill/>
        </p:spPr>
        <p:txBody>
          <a:bodyPr wrap="square" rtlCol="0">
            <a:spAutoFit/>
          </a:bodyPr>
          <a:lstStyle/>
          <a:p>
            <a:pPr indent="446088"/>
            <a:r>
              <a:rPr lang="zh-CN" altLang="zh-CN" dirty="0"/>
              <a:t>创建上下文快捷菜单的方法是：首先将</a:t>
            </a:r>
            <a:r>
              <a:rPr lang="en-US" altLang="zh-CN" dirty="0" err="1"/>
              <a:t>ContextMenu</a:t>
            </a:r>
            <a:r>
              <a:rPr lang="zh-CN" altLang="zh-CN" dirty="0"/>
              <a:t>控件拖动到窗体中，一般显示在窗体设计区下方的组件栏里。选中</a:t>
            </a:r>
            <a:r>
              <a:rPr lang="en-US" altLang="zh-CN" dirty="0" err="1"/>
              <a:t>ContextMenu</a:t>
            </a:r>
            <a:r>
              <a:rPr lang="zh-CN" altLang="zh-CN" dirty="0"/>
              <a:t>控件，窗体的菜单栏部位会出现一个名为“</a:t>
            </a:r>
            <a:r>
              <a:rPr lang="en-US" altLang="zh-CN" dirty="0" err="1"/>
              <a:t>ContextMenuStrip</a:t>
            </a:r>
            <a:r>
              <a:rPr lang="zh-CN" altLang="zh-CN" dirty="0"/>
              <a:t>”的可视化菜单编辑器，如图</a:t>
            </a:r>
            <a:r>
              <a:rPr lang="en-US" altLang="zh-CN" dirty="0"/>
              <a:t>4.37</a:t>
            </a:r>
            <a:r>
              <a:rPr lang="zh-CN" altLang="zh-CN" dirty="0"/>
              <a:t>所示，通过该编辑器就可以用与设计主菜单中的子菜单相同的方法来设计上下文菜单</a:t>
            </a:r>
            <a:r>
              <a:rPr lang="zh-CN" altLang="zh-CN" dirty="0" smtClean="0"/>
              <a:t>。</a:t>
            </a:r>
            <a:endParaRPr lang="zh-CN" altLang="zh-CN" dirty="0"/>
          </a:p>
        </p:txBody>
      </p:sp>
      <p:pic>
        <p:nvPicPr>
          <p:cNvPr id="430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505" y="2571929"/>
            <a:ext cx="3503835" cy="395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7526425"/>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593219" y="3408597"/>
            <a:ext cx="3615111" cy="482919"/>
          </a:xfrm>
          <a:prstGeom prst="rect">
            <a:avLst/>
          </a:prstGeom>
        </p:spPr>
        <p:txBody>
          <a:bodyPr wrap="square" lIns="144000" tIns="0" rIns="144000" bIns="0">
            <a:noAutofit/>
          </a:bodyPr>
          <a:lstStyle/>
          <a:p>
            <a:r>
              <a:rPr lang="zh-CN" altLang="zh-CN" sz="2800" b="1" dirty="0"/>
              <a:t>单文档界面（</a:t>
            </a:r>
            <a:r>
              <a:rPr lang="en-US" altLang="zh-CN" sz="2800" b="1" dirty="0"/>
              <a:t>SDI</a:t>
            </a:r>
            <a:r>
              <a:rPr lang="zh-CN" altLang="zh-CN" sz="2800" b="1" dirty="0"/>
              <a:t>）</a:t>
            </a:r>
          </a:p>
        </p:txBody>
      </p:sp>
    </p:spTree>
    <p:extLst>
      <p:ext uri="{BB962C8B-B14F-4D97-AF65-F5344CB8AC3E}">
        <p14:creationId xmlns:p14="http://schemas.microsoft.com/office/powerpoint/2010/main" val="357632919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TextBox 2"/>
          <p:cNvSpPr txBox="1"/>
          <p:nvPr/>
        </p:nvSpPr>
        <p:spPr>
          <a:xfrm>
            <a:off x="967563" y="1339702"/>
            <a:ext cx="10132828" cy="1754326"/>
          </a:xfrm>
          <a:prstGeom prst="rect">
            <a:avLst/>
          </a:prstGeom>
          <a:noFill/>
        </p:spPr>
        <p:txBody>
          <a:bodyPr wrap="square" rtlCol="0">
            <a:spAutoFit/>
          </a:bodyPr>
          <a:lstStyle/>
          <a:p>
            <a:pPr indent="446088"/>
            <a:r>
              <a:rPr lang="zh-CN" altLang="zh-CN" dirty="0"/>
              <a:t>【例</a:t>
            </a:r>
            <a:r>
              <a:rPr lang="en-US" altLang="zh-CN" b="1" dirty="0"/>
              <a:t>4.12</a:t>
            </a:r>
            <a:r>
              <a:rPr lang="zh-CN" altLang="zh-CN" dirty="0"/>
              <a:t>】 综合运用各种菜单设计技术，仿制一个</a:t>
            </a:r>
            <a:r>
              <a:rPr lang="en-US" altLang="zh-CN" dirty="0"/>
              <a:t>Windows</a:t>
            </a:r>
            <a:r>
              <a:rPr lang="zh-CN" altLang="zh-CN" dirty="0"/>
              <a:t>系统记事本程序。</a:t>
            </a:r>
          </a:p>
          <a:p>
            <a:pPr indent="446088"/>
            <a:r>
              <a:rPr lang="zh-CN" altLang="zh-CN" b="1" dirty="0"/>
              <a:t>（</a:t>
            </a:r>
            <a:r>
              <a:rPr lang="en-US" altLang="zh-CN" b="1" dirty="0"/>
              <a:t>1</a:t>
            </a:r>
            <a:r>
              <a:rPr lang="zh-CN" altLang="zh-CN" b="1" dirty="0"/>
              <a:t>）添加控件</a:t>
            </a:r>
          </a:p>
          <a:p>
            <a:pPr indent="446088"/>
            <a:r>
              <a:rPr lang="zh-CN" altLang="zh-CN" dirty="0"/>
              <a:t>新建</a:t>
            </a:r>
            <a:r>
              <a:rPr lang="en-US" altLang="zh-CN" dirty="0" err="1"/>
              <a:t>WinForm</a:t>
            </a:r>
            <a:r>
              <a:rPr lang="zh-CN" altLang="zh-CN" dirty="0"/>
              <a:t>项目，命名为“</a:t>
            </a:r>
            <a:r>
              <a:rPr lang="en-US" altLang="zh-CN" dirty="0"/>
              <a:t>Notepad</a:t>
            </a:r>
            <a:r>
              <a:rPr lang="zh-CN" altLang="zh-CN" dirty="0"/>
              <a:t>”。从工具箱中拖曳“</a:t>
            </a:r>
            <a:r>
              <a:rPr lang="en-US" altLang="zh-CN" dirty="0" err="1"/>
              <a:t>MenuStrip</a:t>
            </a:r>
            <a:r>
              <a:rPr lang="zh-CN" altLang="zh-CN" dirty="0"/>
              <a:t>”、“</a:t>
            </a:r>
            <a:r>
              <a:rPr lang="en-US" altLang="zh-CN" dirty="0" err="1"/>
              <a:t>ContextMenuStrip</a:t>
            </a:r>
            <a:r>
              <a:rPr lang="zh-CN" altLang="zh-CN" dirty="0"/>
              <a:t>”、“</a:t>
            </a:r>
            <a:r>
              <a:rPr lang="en-US" altLang="zh-CN" dirty="0" err="1"/>
              <a:t>TextBox</a:t>
            </a:r>
            <a:r>
              <a:rPr lang="zh-CN" altLang="zh-CN" dirty="0"/>
              <a:t>”和“</a:t>
            </a:r>
            <a:r>
              <a:rPr lang="en-US" altLang="zh-CN" dirty="0" err="1"/>
              <a:t>StatusStrip</a:t>
            </a:r>
            <a:r>
              <a:rPr lang="zh-CN" altLang="zh-CN" dirty="0"/>
              <a:t>”控件到窗体中。设置窗体和文本框控件的属性，如表</a:t>
            </a:r>
            <a:r>
              <a:rPr lang="en-US" altLang="zh-CN" dirty="0"/>
              <a:t>4.20</a:t>
            </a:r>
            <a:r>
              <a:rPr lang="zh-CN" altLang="zh-CN" dirty="0"/>
              <a:t>所示，将文本框的</a:t>
            </a:r>
            <a:r>
              <a:rPr lang="en-US" altLang="zh-CN" dirty="0"/>
              <a:t>Location</a:t>
            </a:r>
            <a:r>
              <a:rPr lang="zh-CN" altLang="zh-CN" dirty="0"/>
              <a:t>和</a:t>
            </a:r>
            <a:r>
              <a:rPr lang="en-US" altLang="zh-CN" dirty="0"/>
              <a:t>Size</a:t>
            </a:r>
            <a:r>
              <a:rPr lang="zh-CN" altLang="zh-CN" dirty="0"/>
              <a:t>属性调整为适当的值，使得文本框能紧贴菜单栏下边沿和状态栏上边沿</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1367803345"/>
              </p:ext>
            </p:extLst>
          </p:nvPr>
        </p:nvGraphicFramePr>
        <p:xfrm>
          <a:off x="2978636" y="3279521"/>
          <a:ext cx="6611931" cy="2026128"/>
        </p:xfrm>
        <a:graphic>
          <a:graphicData uri="http://schemas.openxmlformats.org/drawingml/2006/table">
            <a:tbl>
              <a:tblPr/>
              <a:tblGrid>
                <a:gridCol w="1038445"/>
                <a:gridCol w="1007428"/>
                <a:gridCol w="2283029"/>
                <a:gridCol w="2283029"/>
              </a:tblGrid>
              <a:tr h="337688">
                <a:tc>
                  <a:txBody>
                    <a:bodyPr/>
                    <a:lstStyle/>
                    <a:p>
                      <a:pPr algn="ctr">
                        <a:lnSpc>
                          <a:spcPts val="1400"/>
                        </a:lnSpc>
                        <a:spcAft>
                          <a:spcPts val="0"/>
                        </a:spcAft>
                      </a:pPr>
                      <a:r>
                        <a:rPr lang="zh-CN" sz="1400" kern="100">
                          <a:effectLst/>
                          <a:latin typeface="Times New Roman"/>
                          <a:ea typeface="宋体"/>
                        </a:rPr>
                        <a:t>类</a:t>
                      </a:r>
                      <a:r>
                        <a:rPr lang="en-US" sz="1400" kern="100">
                          <a:effectLst/>
                          <a:latin typeface="Times New Roman"/>
                          <a:ea typeface="宋体"/>
                        </a:rPr>
                        <a:t>    </a:t>
                      </a:r>
                      <a:r>
                        <a:rPr lang="zh-CN" sz="1400" kern="100">
                          <a:effectLst/>
                          <a:latin typeface="Times New Roman"/>
                          <a:ea typeface="宋体"/>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属</a:t>
                      </a:r>
                      <a:r>
                        <a:rPr lang="en-US" sz="1400" kern="100">
                          <a:effectLst/>
                          <a:latin typeface="Times New Roman"/>
                          <a:ea typeface="宋体"/>
                        </a:rPr>
                        <a:t>    </a:t>
                      </a:r>
                      <a:r>
                        <a:rPr lang="zh-CN" sz="1400" kern="10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设</a:t>
                      </a:r>
                      <a:r>
                        <a:rPr lang="en-US" sz="1400" kern="100">
                          <a:effectLst/>
                          <a:latin typeface="Times New Roman"/>
                          <a:ea typeface="宋体"/>
                        </a:rPr>
                        <a:t>  </a:t>
                      </a:r>
                      <a:r>
                        <a:rPr lang="zh-CN" sz="1400" kern="100">
                          <a:effectLst/>
                          <a:latin typeface="Times New Roman"/>
                          <a:ea typeface="宋体"/>
                        </a:rPr>
                        <a:t>置</a:t>
                      </a:r>
                      <a:r>
                        <a:rPr lang="en-US" sz="1400" kern="100">
                          <a:effectLst/>
                          <a:latin typeface="Times New Roman"/>
                          <a:ea typeface="宋体"/>
                        </a:rPr>
                        <a:t>  </a:t>
                      </a:r>
                      <a:r>
                        <a:rPr lang="zh-CN" sz="1400" kern="100">
                          <a:effectLst/>
                          <a:latin typeface="Times New Roman"/>
                          <a:ea typeface="宋体"/>
                        </a:rPr>
                        <a:t>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7688">
                <a:tc>
                  <a:txBody>
                    <a:bodyPr/>
                    <a:lstStyle/>
                    <a:p>
                      <a:pPr algn="ctr">
                        <a:lnSpc>
                          <a:spcPts val="1400"/>
                        </a:lnSpc>
                        <a:spcAft>
                          <a:spcPts val="0"/>
                        </a:spcAft>
                      </a:pPr>
                      <a:r>
                        <a:rPr lang="en-US" sz="1400" kern="100">
                          <a:effectLst/>
                          <a:latin typeface="Times New Roman"/>
                          <a:ea typeface="宋体"/>
                        </a:rPr>
                        <a:t>Form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frmTxt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无标题</a:t>
                      </a:r>
                      <a:r>
                        <a:rPr lang="en-US" sz="1400" kern="100">
                          <a:effectLst/>
                          <a:latin typeface="Times New Roman"/>
                          <a:ea typeface="宋体"/>
                        </a:rPr>
                        <a:t> - </a:t>
                      </a:r>
                      <a:r>
                        <a:rPr lang="zh-CN" sz="1400" kern="100">
                          <a:effectLst/>
                          <a:latin typeface="Times New Roman"/>
                          <a:ea typeface="宋体"/>
                        </a:rPr>
                        <a:t>记事本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688">
                <a:tc rowSpan="4">
                  <a:txBody>
                    <a:bodyPr/>
                    <a:lstStyle/>
                    <a:p>
                      <a:pPr algn="ctr">
                        <a:lnSpc>
                          <a:spcPts val="1400"/>
                        </a:lnSpc>
                        <a:spcAft>
                          <a:spcPts val="0"/>
                        </a:spcAft>
                      </a:pPr>
                      <a:r>
                        <a:rPr lang="en-US" sz="1400" kern="100">
                          <a:effectLst/>
                          <a:latin typeface="Times New Roman"/>
                          <a:ea typeface="宋体"/>
                        </a:rPr>
                        <a:t>TextBox</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ctr">
                        <a:lnSpc>
                          <a:spcPts val="1400"/>
                        </a:lnSpc>
                        <a:spcAft>
                          <a:spcPts val="0"/>
                        </a:spcAft>
                      </a:pPr>
                      <a:r>
                        <a:rPr lang="en-US" sz="1400" kern="100">
                          <a:effectLst/>
                          <a:latin typeface="Times New Roman"/>
                          <a:ea typeface="宋体"/>
                        </a:rPr>
                        <a:t>textBox1</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Anchor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Top</a:t>
                      </a:r>
                      <a:r>
                        <a:rPr lang="zh-CN" sz="1400" kern="100">
                          <a:effectLst/>
                          <a:latin typeface="Times New Roman"/>
                          <a:ea typeface="宋体"/>
                        </a:rPr>
                        <a:t>、</a:t>
                      </a:r>
                      <a:r>
                        <a:rPr lang="en-US" sz="1400" kern="100">
                          <a:effectLst/>
                          <a:latin typeface="Times New Roman"/>
                          <a:ea typeface="宋体"/>
                        </a:rPr>
                        <a:t>Bottom</a:t>
                      </a:r>
                      <a:r>
                        <a:rPr lang="zh-CN" sz="1400" kern="100">
                          <a:effectLst/>
                          <a:latin typeface="Times New Roman"/>
                          <a:ea typeface="宋体"/>
                        </a:rPr>
                        <a:t>、</a:t>
                      </a:r>
                      <a:r>
                        <a:rPr lang="en-US" sz="1400" kern="100">
                          <a:effectLst/>
                          <a:latin typeface="Times New Roman"/>
                          <a:ea typeface="宋体"/>
                        </a:rPr>
                        <a:t>Left</a:t>
                      </a:r>
                      <a:r>
                        <a:rPr lang="zh-CN" sz="1400" kern="100">
                          <a:effectLst/>
                          <a:latin typeface="Times New Roman"/>
                          <a:ea typeface="宋体"/>
                        </a:rPr>
                        <a:t>、</a:t>
                      </a:r>
                      <a:r>
                        <a:rPr lang="en-US" sz="1400" kern="100">
                          <a:effectLst/>
                          <a:latin typeface="Times New Roman"/>
                          <a:ea typeface="宋体"/>
                        </a:rPr>
                        <a:t>Right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688">
                <a:tc vMerge="1">
                  <a:txBody>
                    <a:bodyPr/>
                    <a:lstStyle/>
                    <a:p>
                      <a:endParaRPr lang="zh-CN" altLang="en-US"/>
                    </a:p>
                  </a:txBody>
                  <a:tcPr/>
                </a:tc>
                <a:tc vMerge="1">
                  <a:txBody>
                    <a:bodyPr/>
                    <a:lstStyle/>
                    <a:p>
                      <a:endParaRPr lang="zh-CN" altLang="en-US"/>
                    </a:p>
                  </a:txBody>
                  <a:tcPr/>
                </a:tc>
                <a:tc>
                  <a:txBody>
                    <a:bodyPr/>
                    <a:lstStyle/>
                    <a:p>
                      <a:pPr algn="ctr">
                        <a:lnSpc>
                          <a:spcPts val="1400"/>
                        </a:lnSpc>
                        <a:spcAft>
                          <a:spcPts val="0"/>
                        </a:spcAft>
                      </a:pPr>
                      <a:r>
                        <a:rPr lang="en-US" sz="1400" kern="100">
                          <a:effectLst/>
                          <a:latin typeface="Times New Roman"/>
                          <a:ea typeface="宋体"/>
                        </a:rPr>
                        <a:t>Multiline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True</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688">
                <a:tc vMerge="1">
                  <a:txBody>
                    <a:bodyPr/>
                    <a:lstStyle/>
                    <a:p>
                      <a:endParaRPr lang="zh-CN" altLang="en-US"/>
                    </a:p>
                  </a:txBody>
                  <a:tcPr/>
                </a:tc>
                <a:tc vMerge="1">
                  <a:txBody>
                    <a:bodyPr/>
                    <a:lstStyle/>
                    <a:p>
                      <a:endParaRPr lang="zh-CN" altLang="en-US"/>
                    </a:p>
                  </a:txBody>
                  <a:tcPr/>
                </a:tc>
                <a:tc>
                  <a:txBody>
                    <a:bodyPr/>
                    <a:lstStyle/>
                    <a:p>
                      <a:pPr algn="ctr">
                        <a:lnSpc>
                          <a:spcPts val="1400"/>
                        </a:lnSpc>
                        <a:spcAft>
                          <a:spcPts val="0"/>
                        </a:spcAft>
                      </a:pPr>
                      <a:r>
                        <a:rPr lang="en-US" sz="1400" kern="100">
                          <a:effectLst/>
                          <a:latin typeface="Times New Roman"/>
                          <a:ea typeface="宋体"/>
                        </a:rPr>
                        <a:t>ScrollBars</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Both</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688">
                <a:tc vMerge="1">
                  <a:txBody>
                    <a:bodyPr/>
                    <a:lstStyle/>
                    <a:p>
                      <a:endParaRPr lang="zh-CN" altLang="en-US"/>
                    </a:p>
                  </a:txBody>
                  <a:tcPr/>
                </a:tc>
                <a:tc vMerge="1">
                  <a:txBody>
                    <a:bodyPr/>
                    <a:lstStyle/>
                    <a:p>
                      <a:endParaRPr lang="zh-CN" altLang="en-US"/>
                    </a:p>
                  </a:txBody>
                  <a:tcPr/>
                </a:tc>
                <a:tc>
                  <a:txBody>
                    <a:bodyPr/>
                    <a:lstStyle/>
                    <a:p>
                      <a:pPr algn="ctr">
                        <a:lnSpc>
                          <a:spcPts val="1400"/>
                        </a:lnSpc>
                        <a:spcAft>
                          <a:spcPts val="0"/>
                        </a:spcAft>
                      </a:pPr>
                      <a:r>
                        <a:rPr lang="en-US" sz="1400" kern="100">
                          <a:effectLst/>
                          <a:latin typeface="Times New Roman"/>
                          <a:ea typeface="宋体"/>
                        </a:rPr>
                        <a:t>ContextMenuStrip</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dirty="0">
                          <a:effectLst/>
                          <a:latin typeface="Times New Roman"/>
                          <a:ea typeface="宋体"/>
                        </a:rPr>
                        <a:t>contextMenuStrip1</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22229792"/>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TextBox 2"/>
          <p:cNvSpPr txBox="1"/>
          <p:nvPr/>
        </p:nvSpPr>
        <p:spPr>
          <a:xfrm>
            <a:off x="1158949" y="1148316"/>
            <a:ext cx="9813851" cy="1477328"/>
          </a:xfrm>
          <a:prstGeom prst="rect">
            <a:avLst/>
          </a:prstGeom>
          <a:noFill/>
        </p:spPr>
        <p:txBody>
          <a:bodyPr wrap="square" rtlCol="0">
            <a:spAutoFit/>
          </a:bodyPr>
          <a:lstStyle/>
          <a:p>
            <a:pPr indent="446088"/>
            <a:r>
              <a:rPr lang="zh-CN" altLang="zh-CN" b="1" dirty="0"/>
              <a:t>（</a:t>
            </a:r>
            <a:r>
              <a:rPr lang="en-US" altLang="zh-CN" b="1" dirty="0"/>
              <a:t>2</a:t>
            </a:r>
            <a:r>
              <a:rPr lang="zh-CN" altLang="zh-CN" b="1" dirty="0"/>
              <a:t>）其他控件设置</a:t>
            </a:r>
          </a:p>
          <a:p>
            <a:pPr indent="446088"/>
            <a:r>
              <a:rPr lang="zh-CN" altLang="zh-CN" dirty="0"/>
              <a:t>① </a:t>
            </a:r>
            <a:r>
              <a:rPr lang="en-US" altLang="zh-CN" dirty="0"/>
              <a:t>menuStrip1</a:t>
            </a:r>
            <a:r>
              <a:rPr lang="zh-CN" altLang="zh-CN" dirty="0"/>
              <a:t>属性设置。</a:t>
            </a:r>
          </a:p>
          <a:p>
            <a:pPr indent="446088"/>
            <a:r>
              <a:rPr lang="zh-CN" altLang="zh-CN" dirty="0"/>
              <a:t>按照如图</a:t>
            </a:r>
            <a:r>
              <a:rPr lang="en-US" altLang="zh-CN" dirty="0"/>
              <a:t>4.38</a:t>
            </a:r>
            <a:r>
              <a:rPr lang="zh-CN" altLang="zh-CN" dirty="0"/>
              <a:t>中（</a:t>
            </a:r>
            <a:r>
              <a:rPr lang="en-US" altLang="zh-CN" dirty="0"/>
              <a:t>a</a:t>
            </a:r>
            <a:r>
              <a:rPr lang="zh-CN" altLang="zh-CN" dirty="0"/>
              <a:t>）、（</a:t>
            </a:r>
            <a:r>
              <a:rPr lang="en-US" altLang="zh-CN" dirty="0"/>
              <a:t>b</a:t>
            </a:r>
            <a:r>
              <a:rPr lang="zh-CN" altLang="zh-CN" dirty="0"/>
              <a:t>）、（</a:t>
            </a:r>
            <a:r>
              <a:rPr lang="en-US" altLang="zh-CN" dirty="0"/>
              <a:t>c</a:t>
            </a:r>
            <a:r>
              <a:rPr lang="zh-CN" altLang="zh-CN" dirty="0"/>
              <a:t>）、（</a:t>
            </a:r>
            <a:r>
              <a:rPr lang="en-US" altLang="zh-CN" dirty="0"/>
              <a:t>d</a:t>
            </a:r>
            <a:r>
              <a:rPr lang="zh-CN" altLang="zh-CN" dirty="0"/>
              <a:t>）、（</a:t>
            </a:r>
            <a:r>
              <a:rPr lang="en-US" altLang="zh-CN" dirty="0"/>
              <a:t>e</a:t>
            </a:r>
            <a:r>
              <a:rPr lang="zh-CN" altLang="zh-CN" dirty="0"/>
              <a:t>）所示分别添加主菜单及其子菜单项。在【格式】菜单的子菜单【自动换行】属性窗口中，设置“</a:t>
            </a:r>
            <a:r>
              <a:rPr lang="en-US" altLang="zh-CN" dirty="0"/>
              <a:t>Checked</a:t>
            </a:r>
            <a:r>
              <a:rPr lang="zh-CN" altLang="zh-CN" dirty="0"/>
              <a:t>”属性值为“</a:t>
            </a:r>
            <a:r>
              <a:rPr lang="en-US" altLang="zh-CN" dirty="0"/>
              <a:t>True</a:t>
            </a:r>
            <a:r>
              <a:rPr lang="zh-CN" altLang="zh-CN" dirty="0"/>
              <a:t>”。同样，在【查看】菜单的子菜单【状态栏】属性窗口中，设置“</a:t>
            </a:r>
            <a:r>
              <a:rPr lang="en-US" altLang="zh-CN" dirty="0"/>
              <a:t>Checked</a:t>
            </a:r>
            <a:r>
              <a:rPr lang="zh-CN" altLang="zh-CN" dirty="0"/>
              <a:t>”属性值为“</a:t>
            </a:r>
            <a:r>
              <a:rPr lang="en-US" altLang="zh-CN" dirty="0"/>
              <a:t>True</a:t>
            </a:r>
            <a:r>
              <a:rPr lang="zh-CN" altLang="zh-CN" dirty="0"/>
              <a:t>”。</a:t>
            </a:r>
            <a:endParaRPr lang="zh-CN" altLang="en-US" dirty="0"/>
          </a:p>
        </p:txBody>
      </p:sp>
      <p:pic>
        <p:nvPicPr>
          <p:cNvPr id="481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985" y="2625643"/>
            <a:ext cx="1748234" cy="2104069"/>
          </a:xfrm>
          <a:prstGeom prst="rect">
            <a:avLst/>
          </a:prstGeom>
          <a:noFill/>
          <a:extLst>
            <a:ext uri="{909E8E84-426E-40DD-AFC4-6F175D3DCCD1}">
              <a14:hiddenFill xmlns:a14="http://schemas.microsoft.com/office/drawing/2010/main">
                <a:solidFill>
                  <a:srgbClr val="FFFFFF"/>
                </a:solidFill>
              </a14:hiddenFill>
            </a:ext>
          </a:extLst>
        </p:spPr>
      </p:pic>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367" y="2625644"/>
            <a:ext cx="1215025" cy="21040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0" y="1778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4813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133" y="5201314"/>
            <a:ext cx="1530045" cy="909366"/>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471" y="5357238"/>
            <a:ext cx="1717848" cy="753442"/>
          </a:xfrm>
          <a:prstGeom prst="rect">
            <a:avLst/>
          </a:prstGeom>
          <a:noFill/>
          <a:extLst>
            <a:ext uri="{909E8E84-426E-40DD-AFC4-6F175D3DCCD1}">
              <a14:hiddenFill xmlns:a14="http://schemas.microsoft.com/office/drawing/2010/main">
                <a:solidFill>
                  <a:srgbClr val="FFFFFF"/>
                </a:solidFill>
              </a14:hiddenFill>
            </a:ext>
          </a:extLst>
        </p:spPr>
      </p:pic>
      <p:pic>
        <p:nvPicPr>
          <p:cNvPr id="481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3758" y="5195471"/>
            <a:ext cx="1464334" cy="9152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9"/>
          <p:cNvSpPr>
            <a:spLocks noChangeArrowheads="1"/>
          </p:cNvSpPr>
          <p:nvPr/>
        </p:nvSpPr>
        <p:spPr bwMode="auto">
          <a:xfrm>
            <a:off x="0" y="1155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Rectangle 10"/>
          <p:cNvSpPr>
            <a:spLocks noChangeArrowheads="1"/>
          </p:cNvSpPr>
          <p:nvPr/>
        </p:nvSpPr>
        <p:spPr bwMode="auto">
          <a:xfrm>
            <a:off x="0" y="1631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矩形 8"/>
          <p:cNvSpPr/>
          <p:nvPr/>
        </p:nvSpPr>
        <p:spPr>
          <a:xfrm>
            <a:off x="2733601" y="4793108"/>
            <a:ext cx="7505542" cy="369332"/>
          </a:xfrm>
          <a:prstGeom prst="rect">
            <a:avLst/>
          </a:prstGeom>
        </p:spPr>
        <p:txBody>
          <a:bodyPr wrap="square">
            <a:spAutoFit/>
          </a:bodyPr>
          <a:lstStyle/>
          <a:p>
            <a:r>
              <a:rPr lang="zh-CN" altLang="zh-CN" dirty="0"/>
              <a:t> （</a:t>
            </a:r>
            <a:r>
              <a:rPr lang="en-US" altLang="zh-CN" dirty="0"/>
              <a:t>a</a:t>
            </a:r>
            <a:r>
              <a:rPr lang="zh-CN" altLang="zh-CN" dirty="0"/>
              <a:t>）【文件】菜单及子菜单</a:t>
            </a:r>
            <a:r>
              <a:rPr lang="en-US" altLang="zh-CN" dirty="0"/>
              <a:t>	</a:t>
            </a:r>
            <a:r>
              <a:rPr lang="zh-CN" altLang="zh-CN" dirty="0" smtClean="0"/>
              <a:t>（</a:t>
            </a:r>
            <a:r>
              <a:rPr lang="en-US" altLang="zh-CN" dirty="0"/>
              <a:t>b</a:t>
            </a:r>
            <a:r>
              <a:rPr lang="zh-CN" altLang="zh-CN" dirty="0"/>
              <a:t>）【编辑】菜单及子菜单</a:t>
            </a:r>
            <a:endParaRPr lang="zh-CN" altLang="en-US" dirty="0"/>
          </a:p>
        </p:txBody>
      </p:sp>
      <p:sp>
        <p:nvSpPr>
          <p:cNvPr id="10" name="矩形 9"/>
          <p:cNvSpPr/>
          <p:nvPr/>
        </p:nvSpPr>
        <p:spPr>
          <a:xfrm>
            <a:off x="1148305" y="6294219"/>
            <a:ext cx="10777870" cy="369332"/>
          </a:xfrm>
          <a:prstGeom prst="rect">
            <a:avLst/>
          </a:prstGeom>
        </p:spPr>
        <p:txBody>
          <a:bodyPr wrap="square">
            <a:spAutoFit/>
          </a:bodyPr>
          <a:lstStyle/>
          <a:p>
            <a:r>
              <a:rPr lang="zh-CN" altLang="zh-CN" dirty="0"/>
              <a:t>（</a:t>
            </a:r>
            <a:r>
              <a:rPr lang="en-US" altLang="zh-CN" dirty="0"/>
              <a:t>c</a:t>
            </a:r>
            <a:r>
              <a:rPr lang="zh-CN" altLang="zh-CN" dirty="0"/>
              <a:t>）【格式】菜单及子菜单</a:t>
            </a:r>
            <a:r>
              <a:rPr lang="en-US" altLang="zh-CN" dirty="0"/>
              <a:t>	</a:t>
            </a:r>
            <a:r>
              <a:rPr lang="zh-CN" altLang="zh-CN" dirty="0" smtClean="0"/>
              <a:t>（</a:t>
            </a:r>
            <a:r>
              <a:rPr lang="en-US" altLang="zh-CN" dirty="0"/>
              <a:t>d</a:t>
            </a:r>
            <a:r>
              <a:rPr lang="zh-CN" altLang="zh-CN" dirty="0"/>
              <a:t>）【查看】菜单及子菜单</a:t>
            </a:r>
            <a:r>
              <a:rPr lang="en-US" altLang="zh-CN" dirty="0"/>
              <a:t>         </a:t>
            </a:r>
            <a:r>
              <a:rPr lang="zh-CN" altLang="zh-CN" dirty="0"/>
              <a:t>（</a:t>
            </a:r>
            <a:r>
              <a:rPr lang="en-US" altLang="zh-CN" dirty="0"/>
              <a:t>e</a:t>
            </a:r>
            <a:r>
              <a:rPr lang="zh-CN" altLang="zh-CN" dirty="0"/>
              <a:t>）【帮助】菜单及子菜单</a:t>
            </a:r>
          </a:p>
        </p:txBody>
      </p:sp>
    </p:spTree>
    <p:extLst>
      <p:ext uri="{BB962C8B-B14F-4D97-AF65-F5344CB8AC3E}">
        <p14:creationId xmlns:p14="http://schemas.microsoft.com/office/powerpoint/2010/main" val="369685485"/>
      </p:ext>
    </p:extLst>
  </p:cSld>
  <p:clrMapOvr>
    <a:masterClrMapping/>
  </p:clrMapOvr>
  <mc:AlternateContent xmlns:mc="http://schemas.openxmlformats.org/markup-compatibility/2006" xmlns:p14="http://schemas.microsoft.com/office/powerpoint/2010/main">
    <mc:Choice Requires="p14">
      <p:transition spd="slow" p14:dur="1500" advClick="0" advTm="0">
        <p14:ripple dir="r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TextBox 2"/>
          <p:cNvSpPr txBox="1"/>
          <p:nvPr/>
        </p:nvSpPr>
        <p:spPr>
          <a:xfrm>
            <a:off x="1105786" y="1648047"/>
            <a:ext cx="9920177" cy="646331"/>
          </a:xfrm>
          <a:prstGeom prst="rect">
            <a:avLst/>
          </a:prstGeom>
          <a:noFill/>
        </p:spPr>
        <p:txBody>
          <a:bodyPr wrap="square" rtlCol="0">
            <a:spAutoFit/>
          </a:bodyPr>
          <a:lstStyle/>
          <a:p>
            <a:pPr indent="446088"/>
            <a:r>
              <a:rPr lang="zh-CN" altLang="zh-CN" dirty="0"/>
              <a:t>打开【文件】菜单中的子菜单项【新建】的属性窗口，设置与菜单项关联的快捷键“</a:t>
            </a:r>
            <a:r>
              <a:rPr lang="en-US" altLang="zh-CN" dirty="0" err="1"/>
              <a:t>ShortcutKeys</a:t>
            </a:r>
            <a:r>
              <a:rPr lang="zh-CN" altLang="zh-CN" dirty="0"/>
              <a:t>”属性，如图</a:t>
            </a:r>
            <a:r>
              <a:rPr lang="en-US" altLang="zh-CN" dirty="0"/>
              <a:t>4.39</a:t>
            </a:r>
            <a:r>
              <a:rPr lang="zh-CN" altLang="zh-CN" dirty="0"/>
              <a:t>所示。其他子菜单的快捷键设置与此类似。</a:t>
            </a:r>
            <a:endParaRPr lang="zh-CN" altLang="en-US" dirty="0"/>
          </a:p>
        </p:txBody>
      </p:sp>
      <p:pic>
        <p:nvPicPr>
          <p:cNvPr id="491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762" y="2575886"/>
            <a:ext cx="3813545" cy="182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7443272"/>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TextBox 2"/>
          <p:cNvSpPr txBox="1"/>
          <p:nvPr/>
        </p:nvSpPr>
        <p:spPr>
          <a:xfrm>
            <a:off x="1116419" y="1499191"/>
            <a:ext cx="9707525" cy="1754326"/>
          </a:xfrm>
          <a:prstGeom prst="rect">
            <a:avLst/>
          </a:prstGeom>
          <a:noFill/>
        </p:spPr>
        <p:txBody>
          <a:bodyPr wrap="square" rtlCol="0">
            <a:spAutoFit/>
          </a:bodyPr>
          <a:lstStyle/>
          <a:p>
            <a:pPr indent="446088"/>
            <a:r>
              <a:rPr lang="zh-CN" altLang="zh-CN" dirty="0"/>
              <a:t>② </a:t>
            </a:r>
            <a:r>
              <a:rPr lang="en-US" altLang="zh-CN" dirty="0"/>
              <a:t>statusStrip1</a:t>
            </a:r>
            <a:r>
              <a:rPr lang="zh-CN" altLang="zh-CN" dirty="0"/>
              <a:t>属性设置。</a:t>
            </a:r>
          </a:p>
          <a:p>
            <a:pPr indent="446088"/>
            <a:r>
              <a:rPr lang="zh-CN" altLang="zh-CN" dirty="0"/>
              <a:t>单击 </a:t>
            </a:r>
            <a:r>
              <a:rPr lang="en-US" altLang="zh-CN" dirty="0"/>
              <a:t> </a:t>
            </a:r>
            <a:r>
              <a:rPr lang="en-US" altLang="zh-CN" dirty="0" smtClean="0"/>
              <a:t>      </a:t>
            </a:r>
            <a:r>
              <a:rPr lang="zh-CN" altLang="zh-CN" dirty="0" smtClean="0"/>
              <a:t>图标</a:t>
            </a:r>
            <a:r>
              <a:rPr lang="zh-CN" altLang="zh-CN" dirty="0"/>
              <a:t>，在下拉列表中选中“</a:t>
            </a:r>
            <a:r>
              <a:rPr lang="en-US" altLang="zh-CN" dirty="0" err="1"/>
              <a:t>StatusLabel</a:t>
            </a:r>
            <a:r>
              <a:rPr lang="zh-CN" altLang="zh-CN" dirty="0"/>
              <a:t>”选项，如图</a:t>
            </a:r>
            <a:r>
              <a:rPr lang="en-US" altLang="zh-CN" dirty="0"/>
              <a:t>4.40</a:t>
            </a:r>
            <a:r>
              <a:rPr lang="zh-CN" altLang="zh-CN" dirty="0"/>
              <a:t>所示，打开所添加的“</a:t>
            </a:r>
            <a:r>
              <a:rPr lang="en-US" altLang="zh-CN" dirty="0"/>
              <a:t>toolStripStatusLabel1</a:t>
            </a:r>
            <a:r>
              <a:rPr lang="zh-CN" altLang="zh-CN" dirty="0"/>
              <a:t>”属性窗口，将“</a:t>
            </a:r>
            <a:r>
              <a:rPr lang="en-US" altLang="zh-CN" dirty="0"/>
              <a:t>Text</a:t>
            </a:r>
            <a:r>
              <a:rPr lang="zh-CN" altLang="zh-CN" dirty="0"/>
              <a:t>”属性值设为空。</a:t>
            </a:r>
          </a:p>
          <a:p>
            <a:pPr indent="446088"/>
            <a:r>
              <a:rPr lang="zh-CN" altLang="zh-CN" dirty="0"/>
              <a:t>③</a:t>
            </a:r>
            <a:r>
              <a:rPr lang="en-US" altLang="zh-CN" dirty="0"/>
              <a:t> contextMenuStrip1</a:t>
            </a:r>
            <a:r>
              <a:rPr lang="zh-CN" altLang="zh-CN" dirty="0"/>
              <a:t>属性设置。</a:t>
            </a:r>
          </a:p>
          <a:p>
            <a:pPr indent="446088"/>
            <a:r>
              <a:rPr lang="zh-CN" altLang="zh-CN" dirty="0"/>
              <a:t>选中“</a:t>
            </a:r>
            <a:r>
              <a:rPr lang="en-US" altLang="zh-CN" dirty="0"/>
              <a:t>contextMenuStrip1</a:t>
            </a:r>
            <a:r>
              <a:rPr lang="zh-CN" altLang="zh-CN" dirty="0"/>
              <a:t>”，在“请在此处键入”处输入“撤销</a:t>
            </a:r>
            <a:r>
              <a:rPr lang="en-US" altLang="zh-CN" dirty="0"/>
              <a:t>(&amp;U)</a:t>
            </a:r>
            <a:r>
              <a:rPr lang="zh-CN" altLang="zh-CN" dirty="0"/>
              <a:t>”，添加【撤销】菜单项，用同样的方法添加其他快捷菜单项，如图</a:t>
            </a:r>
            <a:r>
              <a:rPr lang="en-US" altLang="zh-CN" dirty="0"/>
              <a:t>4.41</a:t>
            </a:r>
            <a:r>
              <a:rPr lang="zh-CN" altLang="zh-CN" dirty="0"/>
              <a:t>所示</a:t>
            </a:r>
            <a:r>
              <a:rPr lang="zh-CN" altLang="zh-CN" dirty="0" smtClean="0"/>
              <a:t>。</a:t>
            </a:r>
            <a:endParaRPr lang="zh-CN" altLang="zh-CN" dirty="0"/>
          </a:p>
        </p:txBody>
      </p:sp>
      <p:pic>
        <p:nvPicPr>
          <p:cNvPr id="501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128" y="4489162"/>
            <a:ext cx="2214230" cy="133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222" y="3423240"/>
            <a:ext cx="2004903" cy="2482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68" y="1851906"/>
            <a:ext cx="376644" cy="22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989907"/>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930" y="1127040"/>
            <a:ext cx="10154093" cy="923330"/>
          </a:xfrm>
          <a:prstGeom prst="rect">
            <a:avLst/>
          </a:prstGeom>
          <a:noFill/>
        </p:spPr>
        <p:txBody>
          <a:bodyPr wrap="square" rtlCol="0">
            <a:spAutoFit/>
          </a:bodyPr>
          <a:lstStyle/>
          <a:p>
            <a:pPr indent="446088"/>
            <a:r>
              <a:rPr lang="zh-CN" altLang="zh-CN" b="1" dirty="0"/>
              <a:t>（</a:t>
            </a:r>
            <a:r>
              <a:rPr lang="en-US" altLang="zh-CN" b="1" dirty="0"/>
              <a:t>3</a:t>
            </a:r>
            <a:r>
              <a:rPr lang="zh-CN" altLang="zh-CN" b="1" dirty="0"/>
              <a:t>）添加代码</a:t>
            </a:r>
          </a:p>
          <a:p>
            <a:pPr indent="446088"/>
            <a:r>
              <a:rPr lang="zh-CN" altLang="zh-CN" dirty="0"/>
              <a:t>在窗体设计器中分别双击菜单栏中的【撤销】、【剪切】、【复制】、【粘贴】、【删除】菜单按钮，在事件窗口中为上下文菜单添加事件过程代码</a:t>
            </a:r>
            <a:r>
              <a:rPr lang="zh-CN" altLang="zh-CN" dirty="0" smtClean="0"/>
              <a:t>：</a:t>
            </a:r>
            <a:endParaRPr lang="zh-CN" altLang="zh-CN" dirty="0"/>
          </a:p>
        </p:txBody>
      </p:sp>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4" name="TextBox 3"/>
          <p:cNvSpPr txBox="1"/>
          <p:nvPr/>
        </p:nvSpPr>
        <p:spPr>
          <a:xfrm>
            <a:off x="1594884" y="2179663"/>
            <a:ext cx="9037674" cy="4486335"/>
          </a:xfrm>
          <a:prstGeom prst="roundRect">
            <a:avLst>
              <a:gd name="adj" fmla="val 4002"/>
            </a:avLst>
          </a:prstGeom>
          <a:solidFill>
            <a:srgbClr val="EDD0D0"/>
          </a:solidFill>
        </p:spPr>
        <p:txBody>
          <a:bodyPr wrap="square" rtlCol="0">
            <a:spAutoFit/>
          </a:bodyPr>
          <a:lstStyle/>
          <a:p>
            <a:r>
              <a:rPr lang="en-US" altLang="zh-CN" sz="1400" dirty="0"/>
              <a:t>private void </a:t>
            </a:r>
            <a:r>
              <a:rPr lang="zh-CN" altLang="zh-CN" sz="1400" dirty="0"/>
              <a:t>撤销</a:t>
            </a:r>
            <a:r>
              <a:rPr lang="en-US" altLang="zh-CN" sz="1400" dirty="0" err="1"/>
              <a:t>UToolStripMenuItem_Click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textBox1.Undo();</a:t>
            </a:r>
            <a:endParaRPr lang="zh-CN" altLang="zh-CN" sz="1400" dirty="0"/>
          </a:p>
          <a:p>
            <a:r>
              <a:rPr lang="en-US" altLang="zh-CN" sz="1400" dirty="0"/>
              <a:t>}</a:t>
            </a:r>
            <a:endParaRPr lang="zh-CN" altLang="zh-CN" sz="1400" dirty="0"/>
          </a:p>
          <a:p>
            <a:r>
              <a:rPr lang="en-US" altLang="zh-CN" sz="1400" dirty="0"/>
              <a:t>private void </a:t>
            </a:r>
            <a:r>
              <a:rPr lang="zh-CN" altLang="zh-CN" sz="1400" dirty="0"/>
              <a:t>剪切</a:t>
            </a:r>
            <a:r>
              <a:rPr lang="en-US" altLang="zh-CN" sz="1400" dirty="0" err="1"/>
              <a:t>TToolStripMenuItem_Click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textBox1.Cut();</a:t>
            </a:r>
            <a:endParaRPr lang="zh-CN" altLang="zh-CN" sz="1400" dirty="0"/>
          </a:p>
          <a:p>
            <a:r>
              <a:rPr lang="en-US" altLang="zh-CN" sz="1400" dirty="0"/>
              <a:t>}</a:t>
            </a:r>
            <a:endParaRPr lang="zh-CN" altLang="zh-CN" sz="1400" dirty="0"/>
          </a:p>
          <a:p>
            <a:r>
              <a:rPr lang="en-US" altLang="zh-CN" sz="1400" dirty="0"/>
              <a:t>private void </a:t>
            </a:r>
            <a:r>
              <a:rPr lang="zh-CN" altLang="zh-CN" sz="1400" dirty="0"/>
              <a:t>复制</a:t>
            </a:r>
            <a:r>
              <a:rPr lang="en-US" altLang="zh-CN" sz="1400" dirty="0" err="1"/>
              <a:t>CToolStripMenuItem_Click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textBox1.Copy();</a:t>
            </a:r>
            <a:endParaRPr lang="zh-CN" altLang="zh-CN" sz="1400" dirty="0"/>
          </a:p>
          <a:p>
            <a:r>
              <a:rPr lang="en-US" altLang="zh-CN" sz="1400" dirty="0"/>
              <a:t>}</a:t>
            </a:r>
            <a:endParaRPr lang="zh-CN" altLang="zh-CN" sz="1400" dirty="0"/>
          </a:p>
          <a:p>
            <a:r>
              <a:rPr lang="en-US" altLang="zh-CN" sz="1400" dirty="0"/>
              <a:t>private void </a:t>
            </a:r>
            <a:r>
              <a:rPr lang="zh-CN" altLang="zh-CN" sz="1400" dirty="0"/>
              <a:t>粘贴</a:t>
            </a:r>
            <a:r>
              <a:rPr lang="en-US" altLang="zh-CN" sz="1400" dirty="0" err="1"/>
              <a:t>PToolStripMenuItem_Click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textBox1.Paste();</a:t>
            </a:r>
            <a:endParaRPr lang="zh-CN" altLang="zh-CN" sz="1400" dirty="0"/>
          </a:p>
          <a:p>
            <a:r>
              <a:rPr lang="en-US" altLang="zh-CN" sz="1400" dirty="0"/>
              <a:t>}</a:t>
            </a:r>
            <a:endParaRPr lang="zh-CN" altLang="zh-CN" sz="1400" dirty="0"/>
          </a:p>
          <a:p>
            <a:r>
              <a:rPr lang="en-US" altLang="zh-CN" sz="1400" dirty="0"/>
              <a:t>private void </a:t>
            </a:r>
            <a:r>
              <a:rPr lang="zh-CN" altLang="zh-CN" sz="1400" dirty="0"/>
              <a:t>删除</a:t>
            </a:r>
            <a:r>
              <a:rPr lang="en-US" altLang="zh-CN" sz="1400" dirty="0" err="1"/>
              <a:t>LToolStripMenuItem_Click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textBox1.SelectedText = "";</a:t>
            </a:r>
            <a:endParaRPr lang="zh-CN" altLang="zh-CN" sz="1400" dirty="0"/>
          </a:p>
          <a:p>
            <a:r>
              <a:rPr lang="en-US" altLang="zh-CN" sz="1400" dirty="0" smtClean="0"/>
              <a:t>}</a:t>
            </a:r>
          </a:p>
        </p:txBody>
      </p:sp>
    </p:spTree>
    <p:extLst>
      <p:ext uri="{BB962C8B-B14F-4D97-AF65-F5344CB8AC3E}">
        <p14:creationId xmlns:p14="http://schemas.microsoft.com/office/powerpoint/2010/main" val="295195967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矩形 2"/>
          <p:cNvSpPr/>
          <p:nvPr/>
        </p:nvSpPr>
        <p:spPr>
          <a:xfrm>
            <a:off x="1176670" y="1043109"/>
            <a:ext cx="9987516" cy="369332"/>
          </a:xfrm>
          <a:prstGeom prst="rect">
            <a:avLst/>
          </a:prstGeom>
        </p:spPr>
        <p:txBody>
          <a:bodyPr wrap="square">
            <a:spAutoFit/>
          </a:bodyPr>
          <a:lstStyle/>
          <a:p>
            <a:r>
              <a:rPr lang="zh-CN" altLang="zh-CN" dirty="0"/>
              <a:t>添加文本框</a:t>
            </a:r>
            <a:r>
              <a:rPr lang="en-US" altLang="zh-CN" dirty="0"/>
              <a:t>textBox1</a:t>
            </a:r>
            <a:r>
              <a:rPr lang="zh-CN" altLang="zh-CN" dirty="0"/>
              <a:t>的“</a:t>
            </a:r>
            <a:r>
              <a:rPr lang="en-US" altLang="zh-CN" dirty="0" err="1"/>
              <a:t>TextChanged</a:t>
            </a:r>
            <a:r>
              <a:rPr lang="zh-CN" altLang="zh-CN" dirty="0"/>
              <a:t>”事件，在代码编辑窗口中添加如下代码：</a:t>
            </a:r>
          </a:p>
        </p:txBody>
      </p:sp>
      <p:sp>
        <p:nvSpPr>
          <p:cNvPr id="4" name="TextBox 3"/>
          <p:cNvSpPr txBox="1"/>
          <p:nvPr/>
        </p:nvSpPr>
        <p:spPr>
          <a:xfrm>
            <a:off x="1286540" y="1412441"/>
            <a:ext cx="9452344" cy="5364778"/>
          </a:xfrm>
          <a:prstGeom prst="roundRect">
            <a:avLst>
              <a:gd name="adj" fmla="val 3702"/>
            </a:avLst>
          </a:prstGeom>
          <a:solidFill>
            <a:srgbClr val="EDD0D0"/>
          </a:solidFill>
        </p:spPr>
        <p:txBody>
          <a:bodyPr wrap="square" rtlCol="0">
            <a:spAutoFit/>
          </a:bodyPr>
          <a:lstStyle/>
          <a:p>
            <a:r>
              <a:rPr lang="en-US" altLang="zh-CN" sz="1600" dirty="0"/>
              <a:t>private void textBox1_TextChanged(object sender, </a:t>
            </a:r>
            <a:r>
              <a:rPr lang="en-US" altLang="zh-CN" sz="1600" dirty="0" err="1"/>
              <a:t>EventArgs</a:t>
            </a:r>
            <a:r>
              <a:rPr lang="en-US" altLang="zh-CN" sz="1600" dirty="0"/>
              <a:t> e)	</a:t>
            </a:r>
            <a:r>
              <a:rPr lang="en-US" altLang="zh-CN" sz="1600" dirty="0" smtClean="0"/>
              <a:t>// </a:t>
            </a:r>
            <a:r>
              <a:rPr lang="zh-CN" altLang="zh-CN" sz="1600" dirty="0"/>
              <a:t>显示行数与列数</a:t>
            </a:r>
          </a:p>
          <a:p>
            <a:r>
              <a:rPr lang="en-US" altLang="zh-CN" sz="1600" dirty="0"/>
              <a:t>{</a:t>
            </a:r>
            <a:endParaRPr lang="zh-CN" altLang="zh-CN" sz="1600" dirty="0"/>
          </a:p>
          <a:p>
            <a:r>
              <a:rPr lang="en-US" altLang="zh-CN" sz="1600" dirty="0"/>
              <a:t>    string </a:t>
            </a:r>
            <a:r>
              <a:rPr lang="en-US" altLang="zh-CN" sz="1600" dirty="0" err="1"/>
              <a:t>str</a:t>
            </a:r>
            <a:r>
              <a:rPr lang="en-US" altLang="zh-CN" sz="1600" dirty="0"/>
              <a:t> = textBox1.Text;</a:t>
            </a:r>
            <a:endParaRPr lang="zh-CN" altLang="zh-CN" sz="1600" dirty="0"/>
          </a:p>
          <a:p>
            <a:r>
              <a:rPr lang="en-US" altLang="zh-CN" sz="1600" dirty="0"/>
              <a:t>    </a:t>
            </a:r>
            <a:r>
              <a:rPr lang="en-US" altLang="zh-CN" sz="1600" dirty="0" err="1"/>
              <a:t>int</a:t>
            </a:r>
            <a:r>
              <a:rPr lang="en-US" altLang="zh-CN" sz="1600" dirty="0"/>
              <a:t> m = textBox1.SelectionStart;</a:t>
            </a:r>
            <a:endParaRPr lang="zh-CN" altLang="zh-CN" sz="1600" dirty="0"/>
          </a:p>
          <a:p>
            <a:r>
              <a:rPr lang="en-US" altLang="zh-CN" sz="1600" dirty="0"/>
              <a:t>    </a:t>
            </a:r>
            <a:r>
              <a:rPr lang="en-US" altLang="zh-CN" sz="1600" dirty="0" err="1"/>
              <a:t>int</a:t>
            </a:r>
            <a:r>
              <a:rPr lang="en-US" altLang="zh-CN" sz="1600" dirty="0"/>
              <a:t> Ln = 0;</a:t>
            </a:r>
            <a:endParaRPr lang="zh-CN" altLang="zh-CN" sz="1600" dirty="0"/>
          </a:p>
          <a:p>
            <a:r>
              <a:rPr lang="en-US" altLang="zh-CN" sz="1600" dirty="0"/>
              <a:t>    </a:t>
            </a:r>
            <a:r>
              <a:rPr lang="en-US" altLang="zh-CN" sz="1600" dirty="0" err="1"/>
              <a:t>int</a:t>
            </a:r>
            <a:r>
              <a:rPr lang="en-US" altLang="zh-CN" sz="1600" dirty="0"/>
              <a:t> Col = 0;</a:t>
            </a:r>
            <a:endParaRPr lang="zh-CN" altLang="zh-CN" sz="1600" dirty="0"/>
          </a:p>
          <a:p>
            <a:r>
              <a:rPr lang="en-US" altLang="zh-CN" sz="1600" dirty="0"/>
              <a:t>    for (</a:t>
            </a:r>
            <a:r>
              <a:rPr lang="en-US" altLang="zh-CN" sz="1600" dirty="0" err="1"/>
              <a:t>int</a:t>
            </a:r>
            <a:r>
              <a:rPr lang="en-US" altLang="zh-CN" sz="1600" dirty="0"/>
              <a:t> i = m-1; i &gt;= 0; i--)</a:t>
            </a:r>
            <a:endParaRPr lang="zh-CN" altLang="zh-CN" sz="1600" dirty="0"/>
          </a:p>
          <a:p>
            <a:r>
              <a:rPr lang="en-US" altLang="zh-CN" sz="1600" dirty="0"/>
              <a:t>    {</a:t>
            </a:r>
            <a:endParaRPr lang="zh-CN" altLang="zh-CN" sz="1600" dirty="0"/>
          </a:p>
          <a:p>
            <a:r>
              <a:rPr lang="en-US" altLang="zh-CN" sz="1600" dirty="0"/>
              <a:t>        if (</a:t>
            </a:r>
            <a:r>
              <a:rPr lang="en-US" altLang="zh-CN" sz="1600" dirty="0" err="1"/>
              <a:t>str</a:t>
            </a:r>
            <a:r>
              <a:rPr lang="en-US" altLang="zh-CN" sz="1600" dirty="0"/>
              <a:t>[i] == '\n')</a:t>
            </a:r>
            <a:endParaRPr lang="zh-CN" altLang="zh-CN" sz="1600" dirty="0"/>
          </a:p>
          <a:p>
            <a:r>
              <a:rPr lang="en-US" altLang="zh-CN" sz="1600" dirty="0"/>
              <a:t>        {</a:t>
            </a:r>
            <a:endParaRPr lang="zh-CN" altLang="zh-CN" sz="1600" dirty="0"/>
          </a:p>
          <a:p>
            <a:r>
              <a:rPr lang="en-US" altLang="zh-CN" sz="1600" dirty="0"/>
              <a:t>            Ln++;</a:t>
            </a:r>
            <a:endParaRPr lang="zh-CN" altLang="zh-CN" sz="1600" dirty="0"/>
          </a:p>
          <a:p>
            <a:r>
              <a:rPr lang="en-US" altLang="zh-CN" sz="1600" dirty="0"/>
              <a:t>        }</a:t>
            </a:r>
            <a:endParaRPr lang="zh-CN" altLang="zh-CN" sz="1600" dirty="0"/>
          </a:p>
          <a:p>
            <a:r>
              <a:rPr lang="en-US" altLang="zh-CN" sz="1600" dirty="0"/>
              <a:t>        if (Ln &lt; 1)</a:t>
            </a:r>
            <a:endParaRPr lang="zh-CN" altLang="zh-CN" sz="1600" dirty="0"/>
          </a:p>
          <a:p>
            <a:r>
              <a:rPr lang="en-US" altLang="zh-CN" sz="1600" dirty="0"/>
              <a:t>        {</a:t>
            </a:r>
            <a:endParaRPr lang="zh-CN" altLang="zh-CN" sz="1600" dirty="0"/>
          </a:p>
          <a:p>
            <a:r>
              <a:rPr lang="en-US" altLang="zh-CN" sz="1600" dirty="0"/>
              <a:t>            Col++;</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a:t>    Ln = Ln + 1;</a:t>
            </a:r>
            <a:endParaRPr lang="zh-CN" altLang="zh-CN" sz="1600" dirty="0"/>
          </a:p>
          <a:p>
            <a:r>
              <a:rPr lang="en-US" altLang="zh-CN" sz="1600" dirty="0"/>
              <a:t>    Col = Col + 1;</a:t>
            </a:r>
            <a:endParaRPr lang="zh-CN" altLang="zh-CN" sz="1600" dirty="0"/>
          </a:p>
          <a:p>
            <a:r>
              <a:rPr lang="en-US" altLang="zh-CN" sz="1600" dirty="0"/>
              <a:t>    toolStripStatusLabel1.Text = "</a:t>
            </a:r>
            <a:r>
              <a:rPr lang="zh-CN" altLang="zh-CN" sz="1600" dirty="0"/>
              <a:t>行</a:t>
            </a:r>
            <a:r>
              <a:rPr lang="en-US" altLang="zh-CN" sz="1600" dirty="0"/>
              <a:t>:" + </a:t>
            </a:r>
            <a:r>
              <a:rPr lang="en-US" altLang="zh-CN" sz="1600" dirty="0" err="1"/>
              <a:t>Ln.ToString</a:t>
            </a:r>
            <a:r>
              <a:rPr lang="en-US" altLang="zh-CN" sz="1600" dirty="0"/>
              <a:t>() + "," + "</a:t>
            </a:r>
            <a:r>
              <a:rPr lang="zh-CN" altLang="zh-CN" sz="1600" dirty="0"/>
              <a:t>列</a:t>
            </a:r>
            <a:r>
              <a:rPr lang="en-US" altLang="zh-CN" sz="1600" dirty="0"/>
              <a:t>:" + </a:t>
            </a:r>
            <a:r>
              <a:rPr lang="en-US" altLang="zh-CN" sz="1600" dirty="0" err="1"/>
              <a:t>Col.ToString</a:t>
            </a:r>
            <a:r>
              <a:rPr lang="en-US" altLang="zh-CN" sz="1600" dirty="0"/>
              <a:t>();</a:t>
            </a:r>
            <a:endParaRPr lang="zh-CN" altLang="zh-CN" sz="1600" dirty="0"/>
          </a:p>
          <a:p>
            <a:r>
              <a:rPr lang="en-US" altLang="zh-CN" sz="1600" dirty="0" smtClean="0"/>
              <a:t>}</a:t>
            </a:r>
          </a:p>
        </p:txBody>
      </p:sp>
    </p:spTree>
    <p:extLst>
      <p:ext uri="{BB962C8B-B14F-4D97-AF65-F5344CB8AC3E}">
        <p14:creationId xmlns:p14="http://schemas.microsoft.com/office/powerpoint/2010/main" val="18990650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单文档界面（</a:t>
            </a:r>
            <a:r>
              <a:rPr lang="en-US" altLang="zh-CN" sz="2800" b="1" dirty="0"/>
              <a:t>SDI</a:t>
            </a:r>
            <a:r>
              <a:rPr lang="zh-CN" altLang="zh-CN" sz="2800" b="1" dirty="0"/>
              <a:t>）</a:t>
            </a:r>
          </a:p>
        </p:txBody>
      </p:sp>
      <p:sp>
        <p:nvSpPr>
          <p:cNvPr id="3" name="TextBox 2"/>
          <p:cNvSpPr txBox="1"/>
          <p:nvPr/>
        </p:nvSpPr>
        <p:spPr>
          <a:xfrm>
            <a:off x="1031358" y="1158949"/>
            <a:ext cx="10037135" cy="923330"/>
          </a:xfrm>
          <a:prstGeom prst="rect">
            <a:avLst/>
          </a:prstGeom>
          <a:noFill/>
        </p:spPr>
        <p:txBody>
          <a:bodyPr wrap="square" rtlCol="0">
            <a:spAutoFit/>
          </a:bodyPr>
          <a:lstStyle/>
          <a:p>
            <a:pPr indent="446088"/>
            <a:r>
              <a:rPr lang="zh-CN" altLang="zh-CN" b="1" dirty="0"/>
              <a:t>（</a:t>
            </a:r>
            <a:r>
              <a:rPr lang="en-US" altLang="zh-CN" b="1" dirty="0"/>
              <a:t>4</a:t>
            </a:r>
            <a:r>
              <a:rPr lang="zh-CN" altLang="zh-CN" b="1" dirty="0"/>
              <a:t>）运行程序</a:t>
            </a:r>
          </a:p>
          <a:p>
            <a:pPr indent="446088"/>
            <a:r>
              <a:rPr lang="zh-CN" altLang="zh-CN" dirty="0"/>
              <a:t>运行程序，输入文字，如图</a:t>
            </a:r>
            <a:r>
              <a:rPr lang="en-US" altLang="zh-CN" dirty="0"/>
              <a:t>4.42</a:t>
            </a:r>
            <a:r>
              <a:rPr lang="zh-CN" altLang="zh-CN" dirty="0"/>
              <a:t>所示。至此，一个与</a:t>
            </a:r>
            <a:r>
              <a:rPr lang="en-US" altLang="zh-CN" dirty="0"/>
              <a:t>Windows</a:t>
            </a:r>
            <a:r>
              <a:rPr lang="zh-CN" altLang="zh-CN" dirty="0"/>
              <a:t>系统记事本程序相仿的程序就制作完成了</a:t>
            </a:r>
            <a:r>
              <a:rPr lang="zh-CN" altLang="zh-CN" dirty="0" smtClean="0"/>
              <a:t>。</a:t>
            </a:r>
            <a:endParaRPr lang="zh-CN" altLang="zh-CN" dirty="0"/>
          </a:p>
        </p:txBody>
      </p:sp>
      <p:pic>
        <p:nvPicPr>
          <p:cNvPr id="5120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016" y="2289286"/>
            <a:ext cx="5123295" cy="330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18969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550665" y="3382877"/>
            <a:ext cx="3189809" cy="482919"/>
          </a:xfrm>
          <a:prstGeom prst="rect">
            <a:avLst/>
          </a:prstGeom>
        </p:spPr>
        <p:txBody>
          <a:bodyPr wrap="square" lIns="144000" tIns="0" rIns="144000" bIns="0">
            <a:noAutofit/>
          </a:bodyPr>
          <a:lstStyle/>
          <a:p>
            <a:r>
              <a:rPr lang="zh-CN" altLang="zh-CN" sz="2800" b="1" dirty="0"/>
              <a:t>多文档界面（</a:t>
            </a:r>
            <a:r>
              <a:rPr lang="en-US" altLang="zh-CN" sz="2800" b="1" dirty="0"/>
              <a:t>MDI</a:t>
            </a:r>
            <a:r>
              <a:rPr lang="zh-CN" altLang="zh-CN" sz="2800" b="1" dirty="0"/>
              <a:t>）</a:t>
            </a:r>
          </a:p>
        </p:txBody>
      </p:sp>
      <p:sp>
        <p:nvSpPr>
          <p:cNvPr id="2" name="矩形 1"/>
          <p:cNvSpPr/>
          <p:nvPr/>
        </p:nvSpPr>
        <p:spPr>
          <a:xfrm>
            <a:off x="3554683" y="3923417"/>
            <a:ext cx="2130711"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．创建</a:t>
            </a:r>
            <a:r>
              <a:rPr lang="en-US" altLang="zh-CN" b="1" dirty="0">
                <a:solidFill>
                  <a:srgbClr val="0070C0"/>
                </a:solidFill>
              </a:rPr>
              <a:t>MDI</a:t>
            </a:r>
            <a:r>
              <a:rPr lang="zh-CN" altLang="zh-CN" b="1" dirty="0">
                <a:solidFill>
                  <a:srgbClr val="0070C0"/>
                </a:solidFill>
              </a:rPr>
              <a:t>父窗体</a:t>
            </a:r>
          </a:p>
        </p:txBody>
      </p:sp>
      <p:sp>
        <p:nvSpPr>
          <p:cNvPr id="3" name="矩形 2"/>
          <p:cNvSpPr/>
          <p:nvPr/>
        </p:nvSpPr>
        <p:spPr>
          <a:xfrm>
            <a:off x="6097738" y="3922013"/>
            <a:ext cx="2130711"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．创建</a:t>
            </a:r>
            <a:r>
              <a:rPr lang="en-US" altLang="zh-CN" b="1" dirty="0">
                <a:solidFill>
                  <a:srgbClr val="0070C0"/>
                </a:solidFill>
              </a:rPr>
              <a:t>MDI</a:t>
            </a:r>
            <a:r>
              <a:rPr lang="zh-CN" altLang="zh-CN" b="1" dirty="0">
                <a:solidFill>
                  <a:srgbClr val="0070C0"/>
                </a:solidFill>
              </a:rPr>
              <a:t>子窗体</a:t>
            </a:r>
          </a:p>
        </p:txBody>
      </p:sp>
      <p:sp>
        <p:nvSpPr>
          <p:cNvPr id="4" name="矩形 3"/>
          <p:cNvSpPr/>
          <p:nvPr/>
        </p:nvSpPr>
        <p:spPr>
          <a:xfrm>
            <a:off x="3562876" y="4294153"/>
            <a:ext cx="2404826"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．确定活动的子窗体</a:t>
            </a:r>
          </a:p>
        </p:txBody>
      </p:sp>
      <p:sp>
        <p:nvSpPr>
          <p:cNvPr id="5" name="矩形 4"/>
          <p:cNvSpPr/>
          <p:nvPr/>
        </p:nvSpPr>
        <p:spPr>
          <a:xfrm>
            <a:off x="6095999" y="4314518"/>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．排列子窗体</a:t>
            </a:r>
          </a:p>
        </p:txBody>
      </p:sp>
    </p:spTree>
    <p:extLst>
      <p:ext uri="{BB962C8B-B14F-4D97-AF65-F5344CB8AC3E}">
        <p14:creationId xmlns:p14="http://schemas.microsoft.com/office/powerpoint/2010/main" val="24704884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1654784" y="1618608"/>
            <a:ext cx="8882432" cy="769441"/>
          </a:xfrm>
          <a:prstGeom prst="rect">
            <a:avLst/>
          </a:prstGeom>
          <a:noFill/>
        </p:spPr>
        <p:txBody>
          <a:bodyPr wrap="none" rtlCol="0">
            <a:spAutoFit/>
          </a:bodyPr>
          <a:lstStyle/>
          <a:p>
            <a:r>
              <a:rPr lang="zh-CN" altLang="en-US" sz="4400" b="1" dirty="0" smtClean="0">
                <a:solidFill>
                  <a:srgbClr val="9F604C"/>
                </a:solidFill>
                <a:latin typeface="+mj-ea"/>
                <a:ea typeface="+mj-ea"/>
              </a:rPr>
              <a:t>第</a:t>
            </a:r>
            <a:r>
              <a:rPr lang="en-US" altLang="zh-CN" sz="4400" b="1" dirty="0" smtClean="0">
                <a:solidFill>
                  <a:srgbClr val="9F604C"/>
                </a:solidFill>
                <a:latin typeface="+mj-ea"/>
                <a:ea typeface="+mj-ea"/>
              </a:rPr>
              <a:t>4</a:t>
            </a:r>
            <a:r>
              <a:rPr lang="zh-CN" altLang="en-US" sz="4400" b="1" dirty="0" smtClean="0">
                <a:solidFill>
                  <a:srgbClr val="9F604C"/>
                </a:solidFill>
                <a:latin typeface="+mj-ea"/>
                <a:ea typeface="+mj-ea"/>
              </a:rPr>
              <a:t>章 </a:t>
            </a:r>
            <a:r>
              <a:rPr lang="en-US" altLang="zh-CN" sz="4400" b="1" dirty="0">
                <a:solidFill>
                  <a:srgbClr val="9F604C"/>
                </a:solidFill>
              </a:rPr>
              <a:t>Windows</a:t>
            </a:r>
            <a:r>
              <a:rPr lang="zh-CN" altLang="zh-CN" sz="4400" b="1" dirty="0">
                <a:solidFill>
                  <a:srgbClr val="9F604C"/>
                </a:solidFill>
              </a:rPr>
              <a:t>应用程序开发基础</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3467616" cy="584775"/>
          </a:xfrm>
          <a:prstGeom prst="rect">
            <a:avLst/>
          </a:prstGeom>
          <a:noFill/>
        </p:spPr>
        <p:txBody>
          <a:bodyPr wrap="none" rtlCol="0">
            <a:spAutoFit/>
          </a:bodyPr>
          <a:lstStyle/>
          <a:p>
            <a:r>
              <a:rPr lang="en-US" altLang="zh-CN" sz="3200" b="1" dirty="0" smtClean="0"/>
              <a:t>——</a:t>
            </a:r>
            <a:r>
              <a:rPr lang="zh-CN" altLang="zh-CN" sz="3200" b="1" dirty="0"/>
              <a:t>窗体及其特性</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742955541"/>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．创建</a:t>
            </a:r>
            <a:r>
              <a:rPr lang="en-US" altLang="zh-CN" sz="2800" b="1" dirty="0"/>
              <a:t>MDI</a:t>
            </a:r>
            <a:r>
              <a:rPr lang="zh-CN" altLang="zh-CN" sz="2800" b="1" dirty="0"/>
              <a:t>父窗体</a:t>
            </a:r>
          </a:p>
        </p:txBody>
      </p:sp>
      <p:sp>
        <p:nvSpPr>
          <p:cNvPr id="3" name="TextBox 2"/>
          <p:cNvSpPr txBox="1"/>
          <p:nvPr/>
        </p:nvSpPr>
        <p:spPr>
          <a:xfrm>
            <a:off x="1222744" y="1392865"/>
            <a:ext cx="9696893" cy="1432500"/>
          </a:xfrm>
          <a:prstGeom prst="snip2DiagRect">
            <a:avLst/>
          </a:prstGeom>
          <a:noFill/>
          <a:ln>
            <a:solidFill>
              <a:schemeClr val="accent1"/>
            </a:solidFill>
          </a:ln>
        </p:spPr>
        <p:txBody>
          <a:bodyPr wrap="square" rtlCol="0">
            <a:spAutoFit/>
          </a:bodyPr>
          <a:lstStyle/>
          <a:p>
            <a:pPr indent="446088"/>
            <a:r>
              <a:rPr lang="zh-CN" altLang="zh-CN" dirty="0"/>
              <a:t>将</a:t>
            </a:r>
            <a:r>
              <a:rPr lang="en-US" altLang="zh-CN" dirty="0" err="1"/>
              <a:t>MenuStrip</a:t>
            </a:r>
            <a:r>
              <a:rPr lang="zh-CN" altLang="zh-CN" dirty="0"/>
              <a:t>组件从工具箱拖拽至窗体中，创建一个</a:t>
            </a:r>
            <a:r>
              <a:rPr lang="en-US" altLang="zh-CN" dirty="0"/>
              <a:t>Text</a:t>
            </a:r>
            <a:r>
              <a:rPr lang="zh-CN" altLang="zh-CN" dirty="0"/>
              <a:t>属性为“文件（</a:t>
            </a:r>
            <a:r>
              <a:rPr lang="en-US" altLang="zh-CN" dirty="0"/>
              <a:t>&amp;F</a:t>
            </a:r>
            <a:r>
              <a:rPr lang="zh-CN" altLang="zh-CN" dirty="0"/>
              <a:t>）”的顶级菜单，该菜单带有“新建（</a:t>
            </a:r>
            <a:r>
              <a:rPr lang="en-US" altLang="zh-CN" dirty="0"/>
              <a:t>N</a:t>
            </a:r>
            <a:r>
              <a:rPr lang="zh-CN" altLang="zh-CN" dirty="0"/>
              <a:t>）”和“关闭（</a:t>
            </a:r>
            <a:r>
              <a:rPr lang="en-US" altLang="zh-CN" dirty="0"/>
              <a:t>C</a:t>
            </a:r>
            <a:r>
              <a:rPr lang="zh-CN" altLang="zh-CN" dirty="0"/>
              <a:t>）”两个子菜单项。再创建一个名为“窗口（</a:t>
            </a:r>
            <a:r>
              <a:rPr lang="en-US" altLang="zh-CN" dirty="0"/>
              <a:t>W</a:t>
            </a:r>
            <a:r>
              <a:rPr lang="zh-CN" altLang="zh-CN" dirty="0"/>
              <a:t>）”的顶级菜单。第</a:t>
            </a:r>
            <a:r>
              <a:rPr lang="en-US" altLang="zh-CN" baseline="-25000" dirty="0"/>
              <a:t> </a:t>
            </a:r>
            <a:r>
              <a:rPr lang="en-US" altLang="zh-CN" dirty="0"/>
              <a:t>1</a:t>
            </a:r>
            <a:r>
              <a:rPr lang="en-US" altLang="zh-CN" baseline="-25000" dirty="0"/>
              <a:t> </a:t>
            </a:r>
            <a:r>
              <a:rPr lang="zh-CN" altLang="zh-CN" dirty="0"/>
              <a:t>个菜单将在运行时创建并隐藏菜单项，而第</a:t>
            </a:r>
            <a:r>
              <a:rPr lang="en-US" altLang="zh-CN" baseline="-25000" dirty="0"/>
              <a:t> </a:t>
            </a:r>
            <a:r>
              <a:rPr lang="en-US" altLang="zh-CN" dirty="0"/>
              <a:t>2</a:t>
            </a:r>
            <a:r>
              <a:rPr lang="en-US" altLang="zh-CN" baseline="-25000" dirty="0"/>
              <a:t> </a:t>
            </a:r>
            <a:r>
              <a:rPr lang="zh-CN" altLang="zh-CN" dirty="0"/>
              <a:t>个菜单将跟踪打开</a:t>
            </a:r>
            <a:r>
              <a:rPr lang="en-US" altLang="zh-CN" dirty="0"/>
              <a:t>MDI</a:t>
            </a:r>
            <a:r>
              <a:rPr lang="zh-CN" altLang="zh-CN" dirty="0"/>
              <a:t>子窗口。此时，已创建了一个</a:t>
            </a:r>
            <a:r>
              <a:rPr lang="en-US" altLang="zh-CN" baseline="-25000" dirty="0"/>
              <a:t> </a:t>
            </a:r>
            <a:r>
              <a:rPr lang="en-US" altLang="zh-CN" dirty="0"/>
              <a:t>MDI</a:t>
            </a:r>
            <a:r>
              <a:rPr lang="en-US" altLang="zh-CN" baseline="-25000" dirty="0"/>
              <a:t> </a:t>
            </a:r>
            <a:r>
              <a:rPr lang="zh-CN" altLang="zh-CN" dirty="0"/>
              <a:t>父窗体，运行效果如图</a:t>
            </a:r>
            <a:r>
              <a:rPr lang="en-US" altLang="zh-CN" dirty="0"/>
              <a:t>4.43</a:t>
            </a:r>
            <a:r>
              <a:rPr lang="zh-CN" altLang="zh-CN" dirty="0"/>
              <a:t>所示</a:t>
            </a:r>
            <a:r>
              <a:rPr lang="zh-CN" altLang="zh-CN" dirty="0" smtClean="0"/>
              <a:t>。</a:t>
            </a:r>
            <a:endParaRPr lang="zh-CN" altLang="zh-CN" dirty="0"/>
          </a:p>
        </p:txBody>
      </p:sp>
      <p:pic>
        <p:nvPicPr>
          <p:cNvPr id="522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880" y="3010823"/>
            <a:ext cx="4632620" cy="322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61098"/>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．创建</a:t>
            </a:r>
            <a:r>
              <a:rPr lang="en-US" altLang="zh-CN" sz="2800" b="1" dirty="0"/>
              <a:t>MDI</a:t>
            </a:r>
            <a:r>
              <a:rPr lang="zh-CN" altLang="zh-CN" sz="2800" b="1" dirty="0"/>
              <a:t>子窗体</a:t>
            </a:r>
          </a:p>
        </p:txBody>
      </p:sp>
      <p:sp>
        <p:nvSpPr>
          <p:cNvPr id="3" name="TextBox 2"/>
          <p:cNvSpPr txBox="1"/>
          <p:nvPr/>
        </p:nvSpPr>
        <p:spPr>
          <a:xfrm>
            <a:off x="956930" y="1339702"/>
            <a:ext cx="10228521" cy="1021556"/>
          </a:xfrm>
          <a:prstGeom prst="round2DiagRect">
            <a:avLst/>
          </a:prstGeom>
          <a:noFill/>
          <a:ln>
            <a:solidFill>
              <a:schemeClr val="accent1"/>
            </a:solidFill>
          </a:ln>
        </p:spPr>
        <p:txBody>
          <a:bodyPr wrap="square" rtlCol="0">
            <a:spAutoFit/>
          </a:bodyPr>
          <a:lstStyle/>
          <a:p>
            <a:pPr indent="446088"/>
            <a:r>
              <a:rPr lang="zh-CN" altLang="zh-CN" dirty="0"/>
              <a:t>（</a:t>
            </a:r>
            <a:r>
              <a:rPr lang="en-US" altLang="zh-CN" dirty="0"/>
              <a:t>1</a:t>
            </a:r>
            <a:r>
              <a:rPr lang="zh-CN" altLang="zh-CN" dirty="0"/>
              <a:t>）在项目中添加一个如图</a:t>
            </a:r>
            <a:r>
              <a:rPr lang="en-US" altLang="zh-CN" dirty="0"/>
              <a:t>4.44</a:t>
            </a:r>
            <a:r>
              <a:rPr lang="zh-CN" altLang="zh-CN" dirty="0"/>
              <a:t>所示的窗体，作为子窗体。拖曳一个</a:t>
            </a:r>
            <a:r>
              <a:rPr lang="en-US" altLang="zh-CN" dirty="0" err="1"/>
              <a:t>RichTextBox</a:t>
            </a:r>
            <a:r>
              <a:rPr lang="zh-CN" altLang="zh-CN" dirty="0"/>
              <a:t>控件至该窗体中，在“属性”窗口中，将</a:t>
            </a:r>
            <a:r>
              <a:rPr lang="en-US" altLang="zh-CN" dirty="0"/>
              <a:t>Anchor</a:t>
            </a:r>
            <a:r>
              <a:rPr lang="zh-CN" altLang="zh-CN" dirty="0"/>
              <a:t>属性设置为“</a:t>
            </a:r>
            <a:r>
              <a:rPr lang="en-US" altLang="zh-CN" dirty="0" err="1"/>
              <a:t>Top,Left</a:t>
            </a:r>
            <a:r>
              <a:rPr lang="zh-CN" altLang="zh-CN" dirty="0"/>
              <a:t>”，并将</a:t>
            </a:r>
            <a:r>
              <a:rPr lang="en-US" altLang="zh-CN" dirty="0"/>
              <a:t>Dock</a:t>
            </a:r>
            <a:r>
              <a:rPr lang="zh-CN" altLang="zh-CN" dirty="0"/>
              <a:t>属性设置为“</a:t>
            </a:r>
            <a:r>
              <a:rPr lang="en-US" altLang="zh-CN" dirty="0"/>
              <a:t>Fill</a:t>
            </a:r>
            <a:r>
              <a:rPr lang="zh-CN" altLang="zh-CN" dirty="0"/>
              <a:t>”，这样，即使调整窗体的大小，</a:t>
            </a:r>
            <a:r>
              <a:rPr lang="en-US" altLang="zh-CN" dirty="0" err="1"/>
              <a:t>RichTextBox</a:t>
            </a:r>
            <a:r>
              <a:rPr lang="en-US" altLang="zh-CN" dirty="0"/>
              <a:t> </a:t>
            </a:r>
            <a:r>
              <a:rPr lang="zh-CN" altLang="zh-CN" dirty="0"/>
              <a:t>控件也会完全填充该窗体的表面区域</a:t>
            </a:r>
            <a:r>
              <a:rPr lang="zh-CN" altLang="zh-CN" dirty="0" smtClean="0"/>
              <a:t>。</a:t>
            </a:r>
            <a:endParaRPr lang="zh-CN" altLang="zh-CN" dirty="0"/>
          </a:p>
        </p:txBody>
      </p:sp>
      <p:pic>
        <p:nvPicPr>
          <p:cNvPr id="532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69" y="2499021"/>
            <a:ext cx="3720140" cy="296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587678"/>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．创建</a:t>
            </a:r>
            <a:r>
              <a:rPr lang="en-US" altLang="zh-CN" sz="2800" b="1" dirty="0"/>
              <a:t>MDI</a:t>
            </a:r>
            <a:r>
              <a:rPr lang="zh-CN" altLang="zh-CN" sz="2800" b="1" dirty="0"/>
              <a:t>子窗体</a:t>
            </a:r>
          </a:p>
        </p:txBody>
      </p:sp>
      <p:sp>
        <p:nvSpPr>
          <p:cNvPr id="3" name="TextBox 2"/>
          <p:cNvSpPr txBox="1"/>
          <p:nvPr/>
        </p:nvSpPr>
        <p:spPr>
          <a:xfrm>
            <a:off x="978195" y="1371600"/>
            <a:ext cx="10069033" cy="369332"/>
          </a:xfrm>
          <a:prstGeom prst="rect">
            <a:avLst/>
          </a:prstGeom>
          <a:noFill/>
        </p:spPr>
        <p:txBody>
          <a:bodyPr wrap="square" rtlCol="0">
            <a:spAutoFit/>
          </a:bodyPr>
          <a:lstStyle/>
          <a:p>
            <a:r>
              <a:rPr lang="zh-CN" altLang="zh-CN" dirty="0"/>
              <a:t>（</a:t>
            </a:r>
            <a:r>
              <a:rPr lang="en-US" altLang="zh-CN" dirty="0"/>
              <a:t>2</a:t>
            </a:r>
            <a:r>
              <a:rPr lang="zh-CN" altLang="zh-CN" dirty="0"/>
              <a:t>）为【文件】菜单中的【新建】菜单项创建</a:t>
            </a:r>
            <a:r>
              <a:rPr lang="en-US" altLang="zh-CN" baseline="-25000" dirty="0"/>
              <a:t> </a:t>
            </a:r>
            <a:r>
              <a:rPr lang="en-US" altLang="zh-CN" dirty="0"/>
              <a:t>Click</a:t>
            </a:r>
            <a:r>
              <a:rPr lang="en-US" altLang="zh-CN" baseline="-25000" dirty="0"/>
              <a:t> </a:t>
            </a:r>
            <a:r>
              <a:rPr lang="zh-CN" altLang="zh-CN" dirty="0"/>
              <a:t>事件处理程序，代码如下</a:t>
            </a:r>
            <a:r>
              <a:rPr lang="zh-CN" altLang="zh-CN" dirty="0" smtClean="0"/>
              <a:t>：</a:t>
            </a:r>
            <a:endParaRPr lang="zh-CN" altLang="zh-CN" dirty="0"/>
          </a:p>
        </p:txBody>
      </p:sp>
      <p:sp>
        <p:nvSpPr>
          <p:cNvPr id="4" name="TextBox 3"/>
          <p:cNvSpPr txBox="1"/>
          <p:nvPr/>
        </p:nvSpPr>
        <p:spPr>
          <a:xfrm>
            <a:off x="1148315" y="1806805"/>
            <a:ext cx="9728791" cy="2553891"/>
          </a:xfrm>
          <a:prstGeom prst="roundRect">
            <a:avLst>
              <a:gd name="adj" fmla="val 6676"/>
            </a:avLst>
          </a:prstGeom>
          <a:solidFill>
            <a:srgbClr val="EDD0D0"/>
          </a:solidFill>
        </p:spPr>
        <p:txBody>
          <a:bodyPr wrap="square" rtlCol="0">
            <a:spAutoFit/>
          </a:bodyPr>
          <a:lstStyle/>
          <a:p>
            <a:r>
              <a:rPr lang="en-US" altLang="zh-CN" dirty="0"/>
              <a:t>private void </a:t>
            </a:r>
            <a:r>
              <a:rPr lang="zh-CN" altLang="zh-CN" dirty="0"/>
              <a:t>新建</a:t>
            </a:r>
            <a:r>
              <a:rPr lang="en-US" altLang="zh-CN" dirty="0" err="1"/>
              <a:t>NToolStripMenuItem_Click</a:t>
            </a:r>
            <a:r>
              <a:rPr lang="en-US" altLang="zh-CN" dirty="0"/>
              <a:t>(object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Form2 </a:t>
            </a:r>
            <a:r>
              <a:rPr lang="en-US" altLang="zh-CN" dirty="0" err="1"/>
              <a:t>MDIChild</a:t>
            </a:r>
            <a:r>
              <a:rPr lang="en-US" altLang="zh-CN" dirty="0"/>
              <a:t> = new Form2();</a:t>
            </a:r>
            <a:endParaRPr lang="zh-CN" altLang="zh-CN" dirty="0"/>
          </a:p>
          <a:p>
            <a:r>
              <a:rPr lang="en-US" altLang="zh-CN" dirty="0"/>
              <a:t>    // </a:t>
            </a:r>
            <a:r>
              <a:rPr lang="zh-CN" altLang="zh-CN" dirty="0"/>
              <a:t>设置子窗体的父窗体</a:t>
            </a:r>
          </a:p>
          <a:p>
            <a:r>
              <a:rPr lang="en-US" altLang="zh-CN" dirty="0"/>
              <a:t>    </a:t>
            </a:r>
            <a:r>
              <a:rPr lang="en-US" altLang="zh-CN" dirty="0" err="1"/>
              <a:t>MDIChild.MdiParent</a:t>
            </a:r>
            <a:r>
              <a:rPr lang="en-US" altLang="zh-CN" dirty="0"/>
              <a:t> = this;</a:t>
            </a:r>
            <a:endParaRPr lang="zh-CN" altLang="zh-CN" dirty="0"/>
          </a:p>
          <a:p>
            <a:r>
              <a:rPr lang="en-US" altLang="zh-CN" dirty="0"/>
              <a:t>    // </a:t>
            </a:r>
            <a:r>
              <a:rPr lang="zh-CN" altLang="zh-CN" dirty="0"/>
              <a:t>创建一个</a:t>
            </a:r>
            <a:r>
              <a:rPr lang="en-US" altLang="zh-CN" dirty="0"/>
              <a:t>MDI</a:t>
            </a:r>
            <a:r>
              <a:rPr lang="zh-CN" altLang="zh-CN" dirty="0"/>
              <a:t>子窗体并显示</a:t>
            </a:r>
          </a:p>
          <a:p>
            <a:r>
              <a:rPr lang="en-US" altLang="zh-CN" dirty="0"/>
              <a:t>    </a:t>
            </a:r>
            <a:r>
              <a:rPr lang="en-US" altLang="zh-CN" dirty="0" err="1"/>
              <a:t>MDIChild.Show</a:t>
            </a:r>
            <a:r>
              <a:rPr lang="en-US" altLang="zh-CN" dirty="0"/>
              <a: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340943303"/>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．创建</a:t>
            </a:r>
            <a:r>
              <a:rPr lang="en-US" altLang="zh-CN" sz="2800" b="1" dirty="0"/>
              <a:t>MDI</a:t>
            </a:r>
            <a:r>
              <a:rPr lang="zh-CN" altLang="zh-CN" sz="2800" b="1" dirty="0"/>
              <a:t>子窗体</a:t>
            </a:r>
          </a:p>
        </p:txBody>
      </p:sp>
      <p:sp>
        <p:nvSpPr>
          <p:cNvPr id="3" name="TextBox 2"/>
          <p:cNvSpPr txBox="1"/>
          <p:nvPr/>
        </p:nvSpPr>
        <p:spPr>
          <a:xfrm>
            <a:off x="967563" y="1190847"/>
            <a:ext cx="10047767" cy="646331"/>
          </a:xfrm>
          <a:prstGeom prst="rect">
            <a:avLst/>
          </a:prstGeom>
          <a:noFill/>
        </p:spPr>
        <p:txBody>
          <a:bodyPr wrap="square" rtlCol="0">
            <a:spAutoFit/>
          </a:bodyPr>
          <a:lstStyle/>
          <a:p>
            <a:pPr indent="446088"/>
            <a:r>
              <a:rPr lang="zh-CN" altLang="zh-CN" dirty="0"/>
              <a:t>（</a:t>
            </a:r>
            <a:r>
              <a:rPr lang="en-US" altLang="zh-CN" dirty="0"/>
              <a:t>3</a:t>
            </a:r>
            <a:r>
              <a:rPr lang="zh-CN" altLang="zh-CN" dirty="0"/>
              <a:t>）运行程序，每单击一次【文件】→【新建】菜单，就会创建一个新的</a:t>
            </a:r>
            <a:r>
              <a:rPr lang="en-US" altLang="zh-CN" dirty="0"/>
              <a:t> MDI</a:t>
            </a:r>
            <a:r>
              <a:rPr lang="zh-CN" altLang="zh-CN" dirty="0"/>
              <a:t>子窗体，运行结果如图</a:t>
            </a:r>
            <a:r>
              <a:rPr lang="en-US" altLang="zh-CN" dirty="0"/>
              <a:t>4.45</a:t>
            </a:r>
            <a:r>
              <a:rPr lang="zh-CN" altLang="zh-CN" dirty="0"/>
              <a:t>所示。</a:t>
            </a:r>
            <a:endParaRPr lang="zh-CN" altLang="en-US" dirty="0"/>
          </a:p>
        </p:txBody>
      </p:sp>
      <p:pic>
        <p:nvPicPr>
          <p:cNvPr id="542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441" y="2077594"/>
            <a:ext cx="5053750" cy="354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153362"/>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．确定活动的子窗体</a:t>
            </a:r>
          </a:p>
        </p:txBody>
      </p:sp>
      <p:sp>
        <p:nvSpPr>
          <p:cNvPr id="3" name="TextBox 2"/>
          <p:cNvSpPr txBox="1"/>
          <p:nvPr/>
        </p:nvSpPr>
        <p:spPr>
          <a:xfrm>
            <a:off x="967563" y="1265274"/>
            <a:ext cx="10026502" cy="646331"/>
          </a:xfrm>
          <a:prstGeom prst="rect">
            <a:avLst/>
          </a:prstGeom>
          <a:noFill/>
        </p:spPr>
        <p:txBody>
          <a:bodyPr wrap="square" rtlCol="0">
            <a:spAutoFit/>
          </a:bodyPr>
          <a:lstStyle/>
          <a:p>
            <a:pPr indent="446088"/>
            <a:r>
              <a:rPr lang="zh-CN" altLang="zh-CN" dirty="0"/>
              <a:t>继续上面的例子，它具有包含</a:t>
            </a:r>
            <a:r>
              <a:rPr lang="en-US" altLang="zh-CN" dirty="0" err="1"/>
              <a:t>RichTextBox</a:t>
            </a:r>
            <a:r>
              <a:rPr lang="zh-CN" altLang="zh-CN" dirty="0"/>
              <a:t>控件的一个或多个</a:t>
            </a:r>
            <a:r>
              <a:rPr lang="en-US" altLang="zh-CN" dirty="0"/>
              <a:t>MDI</a:t>
            </a:r>
            <a:r>
              <a:rPr lang="zh-CN" altLang="zh-CN" dirty="0"/>
              <a:t>子窗口。将活动子窗体中活动控件的文本复制到剪贴板，代码如下</a:t>
            </a:r>
            <a:r>
              <a:rPr lang="zh-CN" altLang="zh-CN" dirty="0" smtClean="0"/>
              <a:t>：</a:t>
            </a:r>
            <a:endParaRPr lang="zh-CN" altLang="zh-CN" dirty="0"/>
          </a:p>
        </p:txBody>
      </p:sp>
      <p:sp>
        <p:nvSpPr>
          <p:cNvPr id="4" name="TextBox 3"/>
          <p:cNvSpPr txBox="1"/>
          <p:nvPr/>
        </p:nvSpPr>
        <p:spPr>
          <a:xfrm>
            <a:off x="1569125" y="1911605"/>
            <a:ext cx="8925209" cy="4878824"/>
          </a:xfrm>
          <a:prstGeom prst="roundRect">
            <a:avLst>
              <a:gd name="adj" fmla="val 2944"/>
            </a:avLst>
          </a:prstGeom>
          <a:solidFill>
            <a:srgbClr val="EDD0D0"/>
          </a:solidFill>
        </p:spPr>
        <p:txBody>
          <a:bodyPr wrap="square" rtlCol="0">
            <a:spAutoFit/>
          </a:bodyPr>
          <a:lstStyle/>
          <a:p>
            <a:r>
              <a:rPr lang="en-US" altLang="zh-CN" sz="1400" dirty="0"/>
              <a:t>protected void </a:t>
            </a:r>
            <a:r>
              <a:rPr lang="en-US" altLang="zh-CN" sz="1400" dirty="0" err="1"/>
              <a:t>mniCopy_Click</a:t>
            </a:r>
            <a:r>
              <a:rPr lang="en-US" altLang="zh-CN" sz="1400" dirty="0"/>
              <a:t> (object sender, </a:t>
            </a:r>
            <a:r>
              <a:rPr lang="en-US" altLang="zh-CN" sz="1400" dirty="0" err="1"/>
              <a:t>System.EventArgs</a:t>
            </a:r>
            <a:r>
              <a:rPr lang="en-US" altLang="zh-CN" sz="1400" dirty="0"/>
              <a:t> e)</a:t>
            </a:r>
            <a:endParaRPr lang="zh-CN" altLang="zh-CN" sz="1400" dirty="0"/>
          </a:p>
          <a:p>
            <a:r>
              <a:rPr lang="en-US" altLang="zh-CN" sz="1400" dirty="0"/>
              <a:t>{</a:t>
            </a:r>
            <a:endParaRPr lang="zh-CN" altLang="zh-CN" sz="1400" dirty="0"/>
          </a:p>
          <a:p>
            <a:r>
              <a:rPr lang="en-US" altLang="zh-CN" sz="1400" dirty="0"/>
              <a:t>	// </a:t>
            </a:r>
            <a:r>
              <a:rPr lang="zh-CN" altLang="zh-CN" sz="1400" dirty="0"/>
              <a:t>确定活动的子窗体</a:t>
            </a:r>
          </a:p>
          <a:p>
            <a:r>
              <a:rPr lang="en-US" altLang="zh-CN" sz="1400" dirty="0"/>
              <a:t>	</a:t>
            </a:r>
            <a:r>
              <a:rPr lang="en-US" altLang="zh-CN" sz="1400" dirty="0" err="1"/>
              <a:t>childForm</a:t>
            </a:r>
            <a:r>
              <a:rPr lang="en-US" altLang="zh-CN" sz="1400" dirty="0"/>
              <a:t> </a:t>
            </a:r>
            <a:r>
              <a:rPr lang="en-US" altLang="zh-CN" sz="1400" dirty="0" err="1"/>
              <a:t>activeChild</a:t>
            </a:r>
            <a:r>
              <a:rPr lang="en-US" altLang="zh-CN" sz="1400" dirty="0"/>
              <a:t> = </a:t>
            </a:r>
            <a:r>
              <a:rPr lang="en-US" altLang="zh-CN" sz="1400" dirty="0" err="1"/>
              <a:t>this.ActiveMDIChild</a:t>
            </a:r>
            <a:r>
              <a:rPr lang="en-US" altLang="zh-CN" sz="1400" dirty="0"/>
              <a:t>;</a:t>
            </a:r>
            <a:endParaRPr lang="zh-CN" altLang="zh-CN" sz="1400" dirty="0"/>
          </a:p>
          <a:p>
            <a:r>
              <a:rPr lang="en-US" altLang="zh-CN" sz="1400" dirty="0"/>
              <a:t>	// </a:t>
            </a:r>
            <a:r>
              <a:rPr lang="zh-CN" altLang="zh-CN" sz="1400" dirty="0"/>
              <a:t>如果有一个活动的子窗体，找到活动的控件</a:t>
            </a:r>
            <a:r>
              <a:rPr lang="en-US" altLang="zh-CN" sz="1400" dirty="0"/>
              <a:t>(</a:t>
            </a:r>
            <a:r>
              <a:rPr lang="zh-CN" altLang="zh-CN" sz="1400" dirty="0"/>
              <a:t>在这个例子里是</a:t>
            </a:r>
            <a:r>
              <a:rPr lang="en-US" altLang="zh-CN" sz="1400" dirty="0"/>
              <a:t> </a:t>
            </a:r>
            <a:r>
              <a:rPr lang="en-US" altLang="zh-CN" sz="1400" dirty="0" err="1"/>
              <a:t>RichTextBox</a:t>
            </a:r>
            <a:r>
              <a:rPr lang="en-US" altLang="zh-CN" sz="1400" dirty="0"/>
              <a:t>)</a:t>
            </a:r>
            <a:endParaRPr lang="zh-CN" altLang="zh-CN" sz="1400" dirty="0"/>
          </a:p>
          <a:p>
            <a:r>
              <a:rPr lang="en-US" altLang="zh-CN" sz="1400" dirty="0"/>
              <a:t>	if (</a:t>
            </a:r>
            <a:r>
              <a:rPr lang="en-US" altLang="zh-CN" sz="1400" dirty="0" err="1"/>
              <a:t>activeChild</a:t>
            </a:r>
            <a:r>
              <a:rPr lang="en-US" altLang="zh-CN" sz="1400" dirty="0"/>
              <a:t> != null)</a:t>
            </a:r>
            <a:endParaRPr lang="zh-CN" altLang="zh-CN" sz="1400" dirty="0"/>
          </a:p>
          <a:p>
            <a:r>
              <a:rPr lang="en-US" altLang="zh-CN" sz="1400" dirty="0"/>
              <a:t>	{</a:t>
            </a:r>
            <a:endParaRPr lang="zh-CN" altLang="zh-CN" sz="1400" dirty="0"/>
          </a:p>
          <a:p>
            <a:r>
              <a:rPr lang="en-US" altLang="zh-CN" sz="1400" dirty="0"/>
              <a:t>		try</a:t>
            </a:r>
            <a:endParaRPr lang="zh-CN" altLang="zh-CN" sz="1400" dirty="0"/>
          </a:p>
          <a:p>
            <a:r>
              <a:rPr lang="en-US" altLang="zh-CN" sz="1400" dirty="0"/>
              <a:t>		{</a:t>
            </a:r>
            <a:endParaRPr lang="zh-CN" altLang="zh-CN" sz="1400" dirty="0"/>
          </a:p>
          <a:p>
            <a:r>
              <a:rPr lang="en-US" altLang="zh-CN" sz="1400" dirty="0"/>
              <a:t>			</a:t>
            </a:r>
            <a:r>
              <a:rPr lang="en-US" altLang="zh-CN" sz="1400" dirty="0" err="1"/>
              <a:t>RichTextBox</a:t>
            </a:r>
            <a:r>
              <a:rPr lang="en-US" altLang="zh-CN" sz="1400" dirty="0"/>
              <a:t> </a:t>
            </a:r>
            <a:r>
              <a:rPr lang="en-US" altLang="zh-CN" sz="1400" dirty="0" err="1"/>
              <a:t>theBox</a:t>
            </a:r>
            <a:r>
              <a:rPr lang="en-US" altLang="zh-CN" sz="1400" dirty="0"/>
              <a:t> = (</a:t>
            </a:r>
            <a:r>
              <a:rPr lang="en-US" altLang="zh-CN" sz="1400" dirty="0" err="1"/>
              <a:t>RichTextBox</a:t>
            </a:r>
            <a:r>
              <a:rPr lang="en-US" altLang="zh-CN" sz="1400" dirty="0"/>
              <a:t>)</a:t>
            </a:r>
            <a:r>
              <a:rPr lang="en-US" altLang="zh-CN" sz="1400" dirty="0" err="1"/>
              <a:t>activeChild.ActiveControl</a:t>
            </a:r>
            <a:r>
              <a:rPr lang="en-US" altLang="zh-CN" sz="1400" dirty="0"/>
              <a:t>;</a:t>
            </a:r>
            <a:endParaRPr lang="zh-CN" altLang="zh-CN" sz="1400" dirty="0"/>
          </a:p>
          <a:p>
            <a:r>
              <a:rPr lang="en-US" altLang="zh-CN" sz="1400" dirty="0"/>
              <a:t>			if (</a:t>
            </a:r>
            <a:r>
              <a:rPr lang="en-US" altLang="zh-CN" sz="1400" dirty="0" err="1"/>
              <a:t>theBox</a:t>
            </a:r>
            <a:r>
              <a:rPr lang="en-US" altLang="zh-CN" sz="1400" dirty="0"/>
              <a:t> != null)</a:t>
            </a:r>
            <a:endParaRPr lang="zh-CN" altLang="zh-CN" sz="1400" dirty="0"/>
          </a:p>
          <a:p>
            <a:r>
              <a:rPr lang="en-US" altLang="zh-CN" sz="1400" dirty="0"/>
              <a:t>			{</a:t>
            </a:r>
            <a:endParaRPr lang="zh-CN" altLang="zh-CN" sz="1400" dirty="0"/>
          </a:p>
          <a:p>
            <a:r>
              <a:rPr lang="en-US" altLang="zh-CN" sz="1400" dirty="0"/>
              <a:t>				// </a:t>
            </a:r>
            <a:r>
              <a:rPr lang="zh-CN" altLang="zh-CN" sz="1400" dirty="0"/>
              <a:t>把选择的文本放在剪贴板里</a:t>
            </a:r>
          </a:p>
          <a:p>
            <a:r>
              <a:rPr lang="en-US" altLang="zh-CN" sz="1400" dirty="0"/>
              <a:t>				</a:t>
            </a:r>
            <a:r>
              <a:rPr lang="en-US" altLang="zh-CN" sz="1400" dirty="0" err="1"/>
              <a:t>Clipboard.SetDataObject</a:t>
            </a:r>
            <a:r>
              <a:rPr lang="en-US" altLang="zh-CN" sz="1400" dirty="0"/>
              <a:t>(</a:t>
            </a:r>
            <a:r>
              <a:rPr lang="en-US" altLang="zh-CN" sz="1400" dirty="0" err="1"/>
              <a:t>theBox.SelectedText</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catch</a:t>
            </a:r>
            <a:endParaRPr lang="zh-CN" altLang="zh-CN" sz="1400" dirty="0"/>
          </a:p>
          <a:p>
            <a:r>
              <a:rPr lang="en-US" altLang="zh-CN" sz="1400" dirty="0"/>
              <a:t>		{</a:t>
            </a:r>
            <a:endParaRPr lang="zh-CN" altLang="zh-CN" sz="1400" dirty="0"/>
          </a:p>
          <a:p>
            <a:r>
              <a:rPr lang="en-US" altLang="zh-CN" sz="1400" dirty="0"/>
              <a:t>			</a:t>
            </a:r>
            <a:r>
              <a:rPr lang="en-US" altLang="zh-CN" sz="1400" dirty="0" err="1"/>
              <a:t>MessageBox.Show</a:t>
            </a:r>
            <a:r>
              <a:rPr lang="en-US" altLang="zh-CN" sz="1400" dirty="0"/>
              <a:t>("You need to select a </a:t>
            </a:r>
            <a:r>
              <a:rPr lang="en-US" altLang="zh-CN" sz="1400" dirty="0" err="1"/>
              <a:t>RichTextBox</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endParaRPr lang="en-US" altLang="zh-CN" sz="1400" dirty="0"/>
          </a:p>
        </p:txBody>
      </p:sp>
    </p:spTree>
    <p:extLst>
      <p:ext uri="{BB962C8B-B14F-4D97-AF65-F5344CB8AC3E}">
        <p14:creationId xmlns:p14="http://schemas.microsoft.com/office/powerpoint/2010/main" val="1216850672"/>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．确定活动的子窗体</a:t>
            </a:r>
          </a:p>
        </p:txBody>
      </p:sp>
      <p:sp>
        <p:nvSpPr>
          <p:cNvPr id="3" name="TextBox 2"/>
          <p:cNvSpPr txBox="1"/>
          <p:nvPr/>
        </p:nvSpPr>
        <p:spPr>
          <a:xfrm>
            <a:off x="1137684" y="1095154"/>
            <a:ext cx="9835116" cy="646331"/>
          </a:xfrm>
          <a:prstGeom prst="rect">
            <a:avLst/>
          </a:prstGeom>
          <a:noFill/>
        </p:spPr>
        <p:txBody>
          <a:bodyPr wrap="square" rtlCol="0">
            <a:spAutoFit/>
          </a:bodyPr>
          <a:lstStyle/>
          <a:p>
            <a:pPr indent="446088"/>
            <a:r>
              <a:rPr lang="zh-CN" altLang="zh-CN" dirty="0"/>
              <a:t>通常，在</a:t>
            </a:r>
            <a:r>
              <a:rPr lang="en-US" altLang="zh-CN" dirty="0" err="1"/>
              <a:t>多文档程序</a:t>
            </a:r>
            <a:r>
              <a:rPr lang="zh-CN" altLang="zh-CN" dirty="0"/>
              <a:t>的上下文中，需要将数据发送到活动子窗口，例如，将剪贴板上的文本复制到活动子窗体中的活动控件，代码如下</a:t>
            </a:r>
            <a:r>
              <a:rPr lang="zh-CN" altLang="zh-CN" dirty="0" smtClean="0"/>
              <a:t>：</a:t>
            </a:r>
            <a:endParaRPr lang="zh-CN" altLang="zh-CN" dirty="0"/>
          </a:p>
        </p:txBody>
      </p:sp>
      <p:sp>
        <p:nvSpPr>
          <p:cNvPr id="4" name="TextBox 3"/>
          <p:cNvSpPr txBox="1"/>
          <p:nvPr/>
        </p:nvSpPr>
        <p:spPr>
          <a:xfrm>
            <a:off x="1621465" y="1741485"/>
            <a:ext cx="8867553" cy="5127427"/>
          </a:xfrm>
          <a:prstGeom prst="roundRect">
            <a:avLst>
              <a:gd name="adj" fmla="val 2789"/>
            </a:avLst>
          </a:prstGeom>
          <a:solidFill>
            <a:srgbClr val="EDD0D0"/>
          </a:solidFill>
        </p:spPr>
        <p:txBody>
          <a:bodyPr wrap="square" rtlCol="0">
            <a:spAutoFit/>
          </a:bodyPr>
          <a:lstStyle/>
          <a:p>
            <a:pPr defTabSz="606425"/>
            <a:r>
              <a:rPr lang="en-US" altLang="zh-CN" sz="1200" dirty="0"/>
              <a:t>protected void </a:t>
            </a:r>
            <a:r>
              <a:rPr lang="en-US" altLang="zh-CN" sz="1200" dirty="0" err="1"/>
              <a:t>mniPaste_Click</a:t>
            </a:r>
            <a:r>
              <a:rPr lang="en-US" altLang="zh-CN" sz="1200" dirty="0"/>
              <a:t> (object sender, </a:t>
            </a:r>
            <a:r>
              <a:rPr lang="en-US" altLang="zh-CN" sz="1200" dirty="0" err="1"/>
              <a:t>System.EventArgs</a:t>
            </a:r>
            <a:r>
              <a:rPr lang="en-US" altLang="zh-CN" sz="1200" dirty="0"/>
              <a:t> e)</a:t>
            </a:r>
            <a:endParaRPr lang="zh-CN" altLang="zh-CN" sz="1200" dirty="0"/>
          </a:p>
          <a:p>
            <a:pPr defTabSz="606425"/>
            <a:r>
              <a:rPr lang="en-US" altLang="zh-CN" sz="1200" dirty="0"/>
              <a:t>{</a:t>
            </a:r>
            <a:endParaRPr lang="zh-CN" altLang="zh-CN" sz="1200" dirty="0"/>
          </a:p>
          <a:p>
            <a:pPr defTabSz="606425"/>
            <a:r>
              <a:rPr lang="en-US" altLang="zh-CN" sz="1200" dirty="0"/>
              <a:t>	// </a:t>
            </a:r>
            <a:r>
              <a:rPr lang="zh-CN" altLang="zh-CN" sz="1200" dirty="0"/>
              <a:t>确定活动的子窗体</a:t>
            </a:r>
          </a:p>
          <a:p>
            <a:pPr defTabSz="606425"/>
            <a:r>
              <a:rPr lang="en-US" altLang="zh-CN" sz="1200" dirty="0"/>
              <a:t>	</a:t>
            </a:r>
            <a:r>
              <a:rPr lang="en-US" altLang="zh-CN" sz="1200" dirty="0" err="1"/>
              <a:t>childForm</a:t>
            </a:r>
            <a:r>
              <a:rPr lang="en-US" altLang="zh-CN" sz="1200" dirty="0"/>
              <a:t> </a:t>
            </a:r>
            <a:r>
              <a:rPr lang="en-US" altLang="zh-CN" sz="1200" dirty="0" err="1"/>
              <a:t>activeChild</a:t>
            </a:r>
            <a:r>
              <a:rPr lang="en-US" altLang="zh-CN" sz="1200" dirty="0"/>
              <a:t> = </a:t>
            </a:r>
            <a:r>
              <a:rPr lang="en-US" altLang="zh-CN" sz="1200" dirty="0" err="1"/>
              <a:t>this.ActiveMDIChild</a:t>
            </a:r>
            <a:r>
              <a:rPr lang="en-US" altLang="zh-CN" sz="1200" dirty="0"/>
              <a:t>;</a:t>
            </a:r>
            <a:endParaRPr lang="zh-CN" altLang="zh-CN" sz="1200" dirty="0"/>
          </a:p>
          <a:p>
            <a:pPr defTabSz="606425"/>
            <a:r>
              <a:rPr lang="en-US" altLang="zh-CN" sz="1200" dirty="0"/>
              <a:t>	// </a:t>
            </a:r>
            <a:r>
              <a:rPr lang="zh-CN" altLang="zh-CN" sz="1200" dirty="0"/>
              <a:t>如果有一个活动的子窗体，找到活动的控件</a:t>
            </a:r>
            <a:r>
              <a:rPr lang="en-US" altLang="zh-CN" sz="1200" dirty="0"/>
              <a:t>(</a:t>
            </a:r>
            <a:r>
              <a:rPr lang="zh-CN" altLang="zh-CN" sz="1200" dirty="0"/>
              <a:t>在这个例子里是</a:t>
            </a:r>
            <a:r>
              <a:rPr lang="en-US" altLang="zh-CN" sz="1200" dirty="0"/>
              <a:t> </a:t>
            </a:r>
            <a:r>
              <a:rPr lang="en-US" altLang="zh-CN" sz="1200" dirty="0" err="1"/>
              <a:t>RichTextBox</a:t>
            </a:r>
            <a:r>
              <a:rPr lang="en-US" altLang="zh-CN" sz="1200" dirty="0"/>
              <a:t>)</a:t>
            </a:r>
            <a:endParaRPr lang="zh-CN" altLang="zh-CN" sz="1200" dirty="0"/>
          </a:p>
          <a:p>
            <a:pPr defTabSz="606425"/>
            <a:r>
              <a:rPr lang="en-US" altLang="zh-CN" sz="1200" dirty="0"/>
              <a:t>	if (</a:t>
            </a:r>
            <a:r>
              <a:rPr lang="en-US" altLang="zh-CN" sz="1200" dirty="0" err="1"/>
              <a:t>activeChild</a:t>
            </a:r>
            <a:r>
              <a:rPr lang="en-US" altLang="zh-CN" sz="1200" dirty="0"/>
              <a:t> != null)</a:t>
            </a:r>
            <a:endParaRPr lang="zh-CN" altLang="zh-CN" sz="1200" dirty="0"/>
          </a:p>
          <a:p>
            <a:pPr defTabSz="606425"/>
            <a:r>
              <a:rPr lang="en-US" altLang="zh-CN" sz="1200" dirty="0"/>
              <a:t>	{</a:t>
            </a:r>
            <a:endParaRPr lang="zh-CN" altLang="zh-CN" sz="1200" dirty="0"/>
          </a:p>
          <a:p>
            <a:pPr defTabSz="606425"/>
            <a:r>
              <a:rPr lang="en-US" altLang="zh-CN" sz="1200" dirty="0"/>
              <a:t>		try</a:t>
            </a:r>
            <a:endParaRPr lang="zh-CN" altLang="zh-CN" sz="1200" dirty="0"/>
          </a:p>
          <a:p>
            <a:pPr defTabSz="606425"/>
            <a:r>
              <a:rPr lang="en-US" altLang="zh-CN" sz="1200" dirty="0"/>
              <a:t>		{</a:t>
            </a:r>
            <a:endParaRPr lang="zh-CN" altLang="zh-CN" sz="1200" dirty="0"/>
          </a:p>
          <a:p>
            <a:pPr defTabSz="606425"/>
            <a:r>
              <a:rPr lang="en-US" altLang="zh-CN" sz="1200" dirty="0"/>
              <a:t>			</a:t>
            </a:r>
            <a:r>
              <a:rPr lang="en-US" altLang="zh-CN" sz="1200" dirty="0" err="1"/>
              <a:t>RichTextBox</a:t>
            </a:r>
            <a:r>
              <a:rPr lang="en-US" altLang="zh-CN" sz="1200" dirty="0"/>
              <a:t> </a:t>
            </a:r>
            <a:r>
              <a:rPr lang="en-US" altLang="zh-CN" sz="1200" dirty="0" err="1"/>
              <a:t>theBox</a:t>
            </a:r>
            <a:r>
              <a:rPr lang="en-US" altLang="zh-CN" sz="1200" dirty="0"/>
              <a:t> = (</a:t>
            </a:r>
            <a:r>
              <a:rPr lang="en-US" altLang="zh-CN" sz="1200" dirty="0" err="1"/>
              <a:t>RichTextBox</a:t>
            </a:r>
            <a:r>
              <a:rPr lang="en-US" altLang="zh-CN" sz="1200" dirty="0"/>
              <a:t>)</a:t>
            </a:r>
            <a:r>
              <a:rPr lang="en-US" altLang="zh-CN" sz="1200" dirty="0" err="1"/>
              <a:t>activeChild.ActiveControl</a:t>
            </a:r>
            <a:r>
              <a:rPr lang="en-US" altLang="zh-CN" sz="1200" dirty="0"/>
              <a:t>;</a:t>
            </a:r>
            <a:endParaRPr lang="zh-CN" altLang="zh-CN" sz="1200" dirty="0"/>
          </a:p>
          <a:p>
            <a:pPr defTabSz="606425"/>
            <a:r>
              <a:rPr lang="en-US" altLang="zh-CN" sz="1200" dirty="0"/>
              <a:t>			if (</a:t>
            </a:r>
            <a:r>
              <a:rPr lang="en-US" altLang="zh-CN" sz="1200" dirty="0" err="1"/>
              <a:t>theBox</a:t>
            </a:r>
            <a:r>
              <a:rPr lang="en-US" altLang="zh-CN" sz="1200" dirty="0"/>
              <a:t> != null)</a:t>
            </a:r>
            <a:endParaRPr lang="zh-CN" altLang="zh-CN" sz="1200" dirty="0"/>
          </a:p>
          <a:p>
            <a:pPr defTabSz="606425"/>
            <a:r>
              <a:rPr lang="en-US" altLang="zh-CN" sz="1200" dirty="0"/>
              <a:t>			{</a:t>
            </a:r>
            <a:endParaRPr lang="zh-CN" altLang="zh-CN" sz="1200" dirty="0"/>
          </a:p>
          <a:p>
            <a:pPr defTabSz="606425"/>
            <a:r>
              <a:rPr lang="en-US" altLang="zh-CN" sz="1200" dirty="0"/>
              <a:t>				// </a:t>
            </a:r>
            <a:r>
              <a:rPr lang="zh-CN" altLang="zh-CN" sz="1200" dirty="0"/>
              <a:t>创建一个新的数据对象接口的实例</a:t>
            </a:r>
          </a:p>
          <a:p>
            <a:pPr defTabSz="606425"/>
            <a:r>
              <a:rPr lang="en-US" altLang="zh-CN" sz="1200" dirty="0"/>
              <a:t>				</a:t>
            </a:r>
            <a:r>
              <a:rPr lang="en-US" altLang="zh-CN" sz="1200" dirty="0" err="1"/>
              <a:t>IDataObject</a:t>
            </a:r>
            <a:r>
              <a:rPr lang="en-US" altLang="zh-CN" sz="1200" dirty="0"/>
              <a:t> data = </a:t>
            </a:r>
            <a:r>
              <a:rPr lang="en-US" altLang="zh-CN" sz="1200" dirty="0" err="1"/>
              <a:t>Clipboard.GetDataObject</a:t>
            </a:r>
            <a:r>
              <a:rPr lang="en-US" altLang="zh-CN" sz="1200" dirty="0"/>
              <a:t>();</a:t>
            </a:r>
            <a:endParaRPr lang="zh-CN" altLang="zh-CN" sz="1200" dirty="0"/>
          </a:p>
          <a:p>
            <a:pPr defTabSz="606425"/>
            <a:r>
              <a:rPr lang="en-US" altLang="zh-CN" sz="1200" dirty="0"/>
              <a:t>				// </a:t>
            </a:r>
            <a:r>
              <a:rPr lang="zh-CN" altLang="zh-CN" sz="1200" dirty="0"/>
              <a:t>如果数据是文本</a:t>
            </a:r>
            <a:r>
              <a:rPr lang="en-US" altLang="zh-CN" sz="1200" dirty="0"/>
              <a:t>, </a:t>
            </a:r>
            <a:r>
              <a:rPr lang="zh-CN" altLang="zh-CN" sz="1200" dirty="0"/>
              <a:t>那么把</a:t>
            </a:r>
            <a:r>
              <a:rPr lang="en-US" altLang="zh-CN" sz="1200" dirty="0" err="1"/>
              <a:t>RichTextBox</a:t>
            </a:r>
            <a:r>
              <a:rPr lang="en-US" altLang="zh-CN" sz="1200" dirty="0"/>
              <a:t> </a:t>
            </a:r>
            <a:r>
              <a:rPr lang="zh-CN" altLang="zh-CN" sz="1200" dirty="0"/>
              <a:t>的文本复制到剪贴板</a:t>
            </a:r>
          </a:p>
          <a:p>
            <a:pPr defTabSz="606425"/>
            <a:r>
              <a:rPr lang="en-US" altLang="zh-CN" sz="1200" dirty="0"/>
              <a:t>				if (</a:t>
            </a:r>
            <a:r>
              <a:rPr lang="en-US" altLang="zh-CN" sz="1200" dirty="0" err="1"/>
              <a:t>data.GetDataPresent</a:t>
            </a:r>
            <a:r>
              <a:rPr lang="en-US" altLang="zh-CN" sz="1200" dirty="0"/>
              <a:t>(</a:t>
            </a:r>
            <a:r>
              <a:rPr lang="en-US" altLang="zh-CN" sz="1200" dirty="0" err="1"/>
              <a:t>DataFormats.Text</a:t>
            </a:r>
            <a:r>
              <a:rPr lang="en-US" altLang="zh-CN" sz="1200" dirty="0"/>
              <a:t>))</a:t>
            </a:r>
            <a:endParaRPr lang="zh-CN" altLang="zh-CN" sz="1200" dirty="0"/>
          </a:p>
          <a:p>
            <a:pPr defTabSz="606425"/>
            <a:r>
              <a:rPr lang="en-US" altLang="zh-CN" sz="1200" dirty="0"/>
              <a:t>				{</a:t>
            </a:r>
            <a:endParaRPr lang="zh-CN" altLang="zh-CN" sz="1200" dirty="0"/>
          </a:p>
          <a:p>
            <a:pPr defTabSz="606425"/>
            <a:r>
              <a:rPr lang="en-US" altLang="zh-CN" sz="1200" dirty="0"/>
              <a:t>					</a:t>
            </a:r>
            <a:r>
              <a:rPr lang="en-US" altLang="zh-CN" sz="1200" dirty="0" err="1"/>
              <a:t>theBox.SelectedText</a:t>
            </a:r>
            <a:r>
              <a:rPr lang="en-US" altLang="zh-CN" sz="1200" dirty="0"/>
              <a:t> = </a:t>
            </a:r>
            <a:r>
              <a:rPr lang="en-US" altLang="zh-CN" sz="1200" dirty="0" err="1"/>
              <a:t>data.GetData</a:t>
            </a:r>
            <a:r>
              <a:rPr lang="en-US" altLang="zh-CN" sz="1200" dirty="0"/>
              <a:t>(</a:t>
            </a:r>
            <a:r>
              <a:rPr lang="en-US" altLang="zh-CN" sz="1200" dirty="0" err="1"/>
              <a:t>DataFormats.Text</a:t>
            </a:r>
            <a:r>
              <a:rPr lang="en-US" altLang="zh-CN" sz="1200" dirty="0"/>
              <a:t>).</a:t>
            </a:r>
            <a:r>
              <a:rPr lang="en-US" altLang="zh-CN" sz="1200" dirty="0" err="1"/>
              <a:t>ToString</a:t>
            </a:r>
            <a:r>
              <a:rPr lang="en-US" altLang="zh-CN" sz="1200" dirty="0"/>
              <a:t>();</a:t>
            </a:r>
            <a:endParaRPr lang="zh-CN" altLang="zh-CN" sz="1200" dirty="0"/>
          </a:p>
          <a:p>
            <a:pPr defTabSz="606425"/>
            <a:r>
              <a:rPr lang="en-US" altLang="zh-CN" sz="1200" dirty="0"/>
              <a:t>				}</a:t>
            </a:r>
            <a:endParaRPr lang="zh-CN" altLang="zh-CN" sz="1200" dirty="0"/>
          </a:p>
          <a:p>
            <a:pPr defTabSz="606425"/>
            <a:r>
              <a:rPr lang="en-US" altLang="zh-CN" sz="1200" dirty="0"/>
              <a:t>			}</a:t>
            </a:r>
            <a:endParaRPr lang="zh-CN" altLang="zh-CN" sz="1200" dirty="0"/>
          </a:p>
          <a:p>
            <a:pPr defTabSz="606425"/>
            <a:r>
              <a:rPr lang="en-US" altLang="zh-CN" sz="1200" dirty="0"/>
              <a:t>		}</a:t>
            </a:r>
            <a:endParaRPr lang="zh-CN" altLang="zh-CN" sz="1200" dirty="0"/>
          </a:p>
          <a:p>
            <a:pPr defTabSz="606425"/>
            <a:r>
              <a:rPr lang="en-US" altLang="zh-CN" sz="1200" dirty="0"/>
              <a:t>		catch</a:t>
            </a:r>
            <a:endParaRPr lang="zh-CN" altLang="zh-CN" sz="1200" dirty="0"/>
          </a:p>
          <a:p>
            <a:pPr defTabSz="606425"/>
            <a:r>
              <a:rPr lang="en-US" altLang="zh-CN" sz="1200" dirty="0"/>
              <a:t>		{</a:t>
            </a:r>
            <a:endParaRPr lang="zh-CN" altLang="zh-CN" sz="1200" dirty="0"/>
          </a:p>
          <a:p>
            <a:pPr defTabSz="606425"/>
            <a:r>
              <a:rPr lang="en-US" altLang="zh-CN" sz="1200" dirty="0"/>
              <a:t>			</a:t>
            </a:r>
            <a:r>
              <a:rPr lang="en-US" altLang="zh-CN" sz="1200" dirty="0" err="1"/>
              <a:t>MessageBox.Show</a:t>
            </a:r>
            <a:r>
              <a:rPr lang="en-US" altLang="zh-CN" sz="1200" dirty="0"/>
              <a:t>("You need to select a </a:t>
            </a:r>
            <a:r>
              <a:rPr lang="en-US" altLang="zh-CN" sz="1200" dirty="0" err="1"/>
              <a:t>RichTextBox</a:t>
            </a:r>
            <a:r>
              <a:rPr lang="en-US" altLang="zh-CN" sz="1200" dirty="0"/>
              <a:t>.");</a:t>
            </a:r>
            <a:endParaRPr lang="zh-CN" altLang="zh-CN" sz="1200" dirty="0"/>
          </a:p>
          <a:p>
            <a:pPr defTabSz="606425"/>
            <a:r>
              <a:rPr lang="en-US" altLang="zh-CN" sz="1200" dirty="0"/>
              <a:t>		}</a:t>
            </a:r>
            <a:endParaRPr lang="zh-CN" altLang="zh-CN" sz="1200" dirty="0"/>
          </a:p>
          <a:p>
            <a:pPr defTabSz="606425"/>
            <a:r>
              <a:rPr lang="en-US" altLang="zh-CN" sz="1200" dirty="0"/>
              <a:t>	}</a:t>
            </a:r>
            <a:endParaRPr lang="zh-CN" altLang="zh-CN" sz="1200" dirty="0"/>
          </a:p>
          <a:p>
            <a:pPr defTabSz="606425"/>
            <a:r>
              <a:rPr lang="en-US" altLang="zh-CN" sz="1200" dirty="0" smtClean="0"/>
              <a:t>}</a:t>
            </a:r>
          </a:p>
        </p:txBody>
      </p:sp>
    </p:spTree>
    <p:extLst>
      <p:ext uri="{BB962C8B-B14F-4D97-AF65-F5344CB8AC3E}">
        <p14:creationId xmlns:p14="http://schemas.microsoft.com/office/powerpoint/2010/main" val="411283214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．排列子窗体</a:t>
            </a:r>
          </a:p>
        </p:txBody>
      </p:sp>
      <p:sp>
        <p:nvSpPr>
          <p:cNvPr id="3" name="TextBox 2"/>
          <p:cNvSpPr txBox="1"/>
          <p:nvPr/>
        </p:nvSpPr>
        <p:spPr>
          <a:xfrm>
            <a:off x="1052622" y="1382233"/>
            <a:ext cx="10154093" cy="1200329"/>
          </a:xfrm>
          <a:prstGeom prst="rect">
            <a:avLst/>
          </a:prstGeom>
          <a:noFill/>
        </p:spPr>
        <p:txBody>
          <a:bodyPr wrap="square" rtlCol="0">
            <a:spAutoFit/>
          </a:bodyPr>
          <a:lstStyle/>
          <a:p>
            <a:pPr indent="446088"/>
            <a:r>
              <a:rPr lang="en-US" altLang="zh-CN" dirty="0" err="1"/>
              <a:t>LayoutMdi</a:t>
            </a:r>
            <a:r>
              <a:rPr lang="en-US" altLang="zh-CN" dirty="0"/>
              <a:t>()</a:t>
            </a:r>
            <a:r>
              <a:rPr lang="zh-CN" altLang="zh-CN" dirty="0"/>
              <a:t>方法可使用</a:t>
            </a:r>
            <a:r>
              <a:rPr lang="en-US" altLang="zh-CN" dirty="0"/>
              <a:t>4</a:t>
            </a:r>
            <a:r>
              <a:rPr lang="zh-CN" altLang="zh-CN" dirty="0"/>
              <a:t>个不同</a:t>
            </a:r>
            <a:r>
              <a:rPr lang="en-US" altLang="zh-CN" baseline="-25000" dirty="0"/>
              <a:t> </a:t>
            </a:r>
            <a:r>
              <a:rPr lang="en-US" altLang="zh-CN" dirty="0" err="1"/>
              <a:t>MdiLayout</a:t>
            </a:r>
            <a:r>
              <a:rPr lang="en-US" altLang="zh-CN" baseline="-25000" dirty="0"/>
              <a:t> </a:t>
            </a:r>
            <a:r>
              <a:rPr lang="zh-CN" altLang="zh-CN" dirty="0"/>
              <a:t>枚举值中的一个，这些枚举值将子窗体显示为层叠、水平平铺或垂直平铺，或者在</a:t>
            </a:r>
            <a:r>
              <a:rPr lang="en-US" altLang="zh-CN" baseline="-25000" dirty="0"/>
              <a:t> </a:t>
            </a:r>
            <a:r>
              <a:rPr lang="en-US" altLang="zh-CN" dirty="0"/>
              <a:t>MDI</a:t>
            </a:r>
            <a:r>
              <a:rPr lang="en-US" altLang="zh-CN" baseline="-25000" dirty="0"/>
              <a:t> </a:t>
            </a:r>
            <a:r>
              <a:rPr lang="zh-CN" altLang="zh-CN" dirty="0"/>
              <a:t>窗体下部显示排列的子窗体图标。这些方法常用于菜单项的</a:t>
            </a:r>
            <a:r>
              <a:rPr lang="en-US" altLang="zh-CN" dirty="0"/>
              <a:t>Click </a:t>
            </a:r>
            <a:r>
              <a:rPr lang="zh-CN" altLang="zh-CN" dirty="0"/>
              <a:t>事件处理程序。这样，选择菜单项可在</a:t>
            </a:r>
            <a:r>
              <a:rPr lang="en-US" altLang="zh-CN" dirty="0"/>
              <a:t>MDI</a:t>
            </a:r>
            <a:r>
              <a:rPr lang="zh-CN" altLang="zh-CN" dirty="0"/>
              <a:t>子窗口上产生所需的效果。</a:t>
            </a:r>
          </a:p>
          <a:p>
            <a:pPr indent="446088"/>
            <a:r>
              <a:rPr lang="zh-CN" altLang="zh-CN" dirty="0"/>
              <a:t>为了排列子窗体，用</a:t>
            </a:r>
            <a:r>
              <a:rPr lang="en-US" altLang="zh-CN" baseline="-25000" dirty="0"/>
              <a:t> </a:t>
            </a:r>
            <a:r>
              <a:rPr lang="en-US" altLang="zh-CN" dirty="0" err="1"/>
              <a:t>LayoutMdi</a:t>
            </a:r>
            <a:r>
              <a:rPr lang="en-US" altLang="zh-CN" dirty="0"/>
              <a:t>()</a:t>
            </a:r>
            <a:r>
              <a:rPr lang="zh-CN" altLang="zh-CN" dirty="0"/>
              <a:t>方法为</a:t>
            </a:r>
            <a:r>
              <a:rPr lang="en-US" altLang="zh-CN" baseline="-25000" dirty="0"/>
              <a:t> </a:t>
            </a:r>
            <a:r>
              <a:rPr lang="en-US" altLang="zh-CN" dirty="0"/>
              <a:t>MDI</a:t>
            </a:r>
            <a:r>
              <a:rPr lang="en-US" altLang="zh-CN" baseline="-25000" dirty="0"/>
              <a:t> </a:t>
            </a:r>
            <a:r>
              <a:rPr lang="zh-CN" altLang="zh-CN" dirty="0"/>
              <a:t>父窗体设置</a:t>
            </a:r>
            <a:r>
              <a:rPr lang="en-US" altLang="zh-CN" baseline="-25000" dirty="0"/>
              <a:t> </a:t>
            </a:r>
            <a:r>
              <a:rPr lang="en-US" altLang="zh-CN" dirty="0" err="1"/>
              <a:t>MdiLayout</a:t>
            </a:r>
            <a:r>
              <a:rPr lang="en-US" altLang="zh-CN" baseline="-25000" dirty="0"/>
              <a:t> </a:t>
            </a:r>
            <a:r>
              <a:rPr lang="zh-CN" altLang="zh-CN" dirty="0"/>
              <a:t>枚举，枚举值如表</a:t>
            </a:r>
            <a:r>
              <a:rPr lang="en-US" altLang="zh-CN" dirty="0"/>
              <a:t>4.21</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732464987"/>
              </p:ext>
            </p:extLst>
          </p:nvPr>
        </p:nvGraphicFramePr>
        <p:xfrm>
          <a:off x="2685479" y="2761714"/>
          <a:ext cx="6888377" cy="1735860"/>
        </p:xfrm>
        <a:graphic>
          <a:graphicData uri="http://schemas.openxmlformats.org/drawingml/2006/table">
            <a:tbl>
              <a:tblPr/>
              <a:tblGrid>
                <a:gridCol w="2187876"/>
                <a:gridCol w="4700501"/>
              </a:tblGrid>
              <a:tr h="347172">
                <a:tc>
                  <a:txBody>
                    <a:bodyPr/>
                    <a:lstStyle/>
                    <a:p>
                      <a:pPr algn="ctr">
                        <a:lnSpc>
                          <a:spcPts val="1400"/>
                        </a:lnSpc>
                        <a:spcAft>
                          <a:spcPts val="0"/>
                        </a:spcAft>
                      </a:pPr>
                      <a:r>
                        <a:rPr lang="zh-CN" sz="1400" kern="100">
                          <a:effectLst/>
                          <a:latin typeface="Times New Roman"/>
                          <a:ea typeface="宋体"/>
                        </a:rPr>
                        <a:t>成 员 名 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47172">
                <a:tc>
                  <a:txBody>
                    <a:bodyPr/>
                    <a:lstStyle/>
                    <a:p>
                      <a:pPr algn="just">
                        <a:lnSpc>
                          <a:spcPts val="1400"/>
                        </a:lnSpc>
                        <a:spcAft>
                          <a:spcPts val="0"/>
                        </a:spcAft>
                      </a:pPr>
                      <a:r>
                        <a:rPr lang="en-US" sz="1400" kern="100">
                          <a:effectLst/>
                          <a:latin typeface="Times New Roman"/>
                          <a:ea typeface="宋体"/>
                        </a:rPr>
                        <a:t>ArrangeIcons</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所有</a:t>
                      </a:r>
                      <a:r>
                        <a:rPr lang="en-US" sz="1400" kern="100">
                          <a:effectLst/>
                          <a:latin typeface="Times New Roman"/>
                          <a:ea typeface="宋体"/>
                        </a:rPr>
                        <a:t> MDI </a:t>
                      </a:r>
                      <a:r>
                        <a:rPr lang="zh-CN" sz="1400" kern="100">
                          <a:effectLst/>
                          <a:latin typeface="Times New Roman"/>
                          <a:ea typeface="宋体"/>
                        </a:rPr>
                        <a:t>子图标均排列在</a:t>
                      </a:r>
                      <a:r>
                        <a:rPr lang="en-US" sz="1400" kern="100">
                          <a:effectLst/>
                          <a:latin typeface="Times New Roman"/>
                          <a:ea typeface="宋体"/>
                        </a:rPr>
                        <a:t> MDI </a:t>
                      </a:r>
                      <a:r>
                        <a:rPr lang="zh-CN" sz="1400" kern="100">
                          <a:effectLst/>
                          <a:latin typeface="Times New Roman"/>
                          <a:ea typeface="宋体"/>
                        </a:rPr>
                        <a:t>父窗体的工作区内</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172">
                <a:tc>
                  <a:txBody>
                    <a:bodyPr/>
                    <a:lstStyle/>
                    <a:p>
                      <a:pPr algn="just">
                        <a:lnSpc>
                          <a:spcPts val="1400"/>
                        </a:lnSpc>
                        <a:spcAft>
                          <a:spcPts val="0"/>
                        </a:spcAft>
                      </a:pPr>
                      <a:r>
                        <a:rPr lang="en-US" sz="1400" kern="100">
                          <a:effectLst/>
                          <a:latin typeface="Times New Roman"/>
                          <a:ea typeface="宋体"/>
                        </a:rPr>
                        <a:t>Cascade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所有</a:t>
                      </a:r>
                      <a:r>
                        <a:rPr lang="en-US" sz="1400" kern="100">
                          <a:effectLst/>
                          <a:latin typeface="Times New Roman"/>
                          <a:ea typeface="宋体"/>
                        </a:rPr>
                        <a:t> MDI </a:t>
                      </a:r>
                      <a:r>
                        <a:rPr lang="zh-CN" sz="1400" kern="100">
                          <a:effectLst/>
                          <a:latin typeface="Times New Roman"/>
                          <a:ea typeface="宋体"/>
                        </a:rPr>
                        <a:t>子窗口均层叠在</a:t>
                      </a:r>
                      <a:r>
                        <a:rPr lang="en-US" sz="1400" kern="100">
                          <a:effectLst/>
                          <a:latin typeface="Times New Roman"/>
                          <a:ea typeface="宋体"/>
                        </a:rPr>
                        <a:t> MDI </a:t>
                      </a:r>
                      <a:r>
                        <a:rPr lang="zh-CN" sz="1400" kern="100">
                          <a:effectLst/>
                          <a:latin typeface="Times New Roman"/>
                          <a:ea typeface="宋体"/>
                        </a:rPr>
                        <a:t>父窗体的工作区内</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172">
                <a:tc>
                  <a:txBody>
                    <a:bodyPr/>
                    <a:lstStyle/>
                    <a:p>
                      <a:pPr algn="just">
                        <a:lnSpc>
                          <a:spcPts val="1400"/>
                        </a:lnSpc>
                        <a:spcAft>
                          <a:spcPts val="0"/>
                        </a:spcAft>
                      </a:pPr>
                      <a:r>
                        <a:rPr lang="en-US" sz="1400" kern="100">
                          <a:effectLst/>
                          <a:latin typeface="Times New Roman"/>
                          <a:ea typeface="宋体"/>
                        </a:rPr>
                        <a:t>TileHorizontal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所有</a:t>
                      </a:r>
                      <a:r>
                        <a:rPr lang="en-US" sz="1400" kern="100">
                          <a:effectLst/>
                          <a:latin typeface="Times New Roman"/>
                          <a:ea typeface="宋体"/>
                        </a:rPr>
                        <a:t> MDI </a:t>
                      </a:r>
                      <a:r>
                        <a:rPr lang="zh-CN" sz="1400" kern="100">
                          <a:effectLst/>
                          <a:latin typeface="Times New Roman"/>
                          <a:ea typeface="宋体"/>
                        </a:rPr>
                        <a:t>子窗口均水平平铺在</a:t>
                      </a:r>
                      <a:r>
                        <a:rPr lang="en-US" sz="1400" kern="100">
                          <a:effectLst/>
                          <a:latin typeface="Times New Roman"/>
                          <a:ea typeface="宋体"/>
                        </a:rPr>
                        <a:t> MDI </a:t>
                      </a:r>
                      <a:r>
                        <a:rPr lang="zh-CN" sz="1400" kern="100">
                          <a:effectLst/>
                          <a:latin typeface="Times New Roman"/>
                          <a:ea typeface="宋体"/>
                        </a:rPr>
                        <a:t>父窗体的工作区内</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172">
                <a:tc>
                  <a:txBody>
                    <a:bodyPr/>
                    <a:lstStyle/>
                    <a:p>
                      <a:pPr algn="just">
                        <a:lnSpc>
                          <a:spcPts val="1400"/>
                        </a:lnSpc>
                        <a:spcAft>
                          <a:spcPts val="0"/>
                        </a:spcAft>
                      </a:pPr>
                      <a:r>
                        <a:rPr lang="en-US" sz="1400" kern="100">
                          <a:effectLst/>
                          <a:latin typeface="Times New Roman"/>
                          <a:ea typeface="宋体"/>
                        </a:rPr>
                        <a:t>TileVertical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所有</a:t>
                      </a:r>
                      <a:r>
                        <a:rPr lang="en-US" sz="1400" kern="100" dirty="0">
                          <a:effectLst/>
                          <a:latin typeface="Times New Roman"/>
                          <a:ea typeface="宋体"/>
                        </a:rPr>
                        <a:t> MDI </a:t>
                      </a:r>
                      <a:r>
                        <a:rPr lang="zh-CN" sz="1400" kern="100" dirty="0">
                          <a:effectLst/>
                          <a:latin typeface="Times New Roman"/>
                          <a:ea typeface="宋体"/>
                        </a:rPr>
                        <a:t>子窗口均垂直平铺在</a:t>
                      </a:r>
                      <a:r>
                        <a:rPr lang="en-US" sz="1400" kern="100" dirty="0">
                          <a:effectLst/>
                          <a:latin typeface="Times New Roman"/>
                          <a:ea typeface="宋体"/>
                        </a:rPr>
                        <a:t> MDI </a:t>
                      </a:r>
                      <a:r>
                        <a:rPr lang="zh-CN" sz="1400" kern="100" dirty="0">
                          <a:effectLst/>
                          <a:latin typeface="Times New Roman"/>
                          <a:ea typeface="宋体"/>
                        </a:rPr>
                        <a:t>父窗体的工作区内</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1219199" y="4562494"/>
            <a:ext cx="9689806" cy="369332"/>
          </a:xfrm>
          <a:prstGeom prst="rect">
            <a:avLst/>
          </a:prstGeom>
        </p:spPr>
        <p:txBody>
          <a:bodyPr wrap="square">
            <a:spAutoFit/>
          </a:bodyPr>
          <a:lstStyle/>
          <a:p>
            <a:pPr indent="269875" algn="just">
              <a:spcBef>
                <a:spcPts val="240"/>
              </a:spcBef>
              <a:spcAft>
                <a:spcPts val="0"/>
              </a:spcAft>
            </a:pPr>
            <a:r>
              <a:rPr lang="zh-CN" altLang="zh-CN" kern="1050" dirty="0">
                <a:latin typeface="Times New Roman"/>
                <a:ea typeface="宋体"/>
              </a:rPr>
              <a:t>例如，对</a:t>
            </a:r>
            <a:r>
              <a:rPr lang="en-US" altLang="zh-CN" kern="1050" dirty="0">
                <a:latin typeface="Times New Roman"/>
                <a:ea typeface="宋体"/>
              </a:rPr>
              <a:t>MDI</a:t>
            </a:r>
            <a:r>
              <a:rPr lang="zh-CN" altLang="zh-CN" kern="1050" dirty="0">
                <a:latin typeface="Times New Roman"/>
                <a:ea typeface="宋体"/>
              </a:rPr>
              <a:t>父窗体（</a:t>
            </a:r>
            <a:r>
              <a:rPr lang="en-US" altLang="zh-CN" kern="1050" dirty="0">
                <a:latin typeface="Times New Roman"/>
                <a:ea typeface="宋体"/>
              </a:rPr>
              <a:t>myForm1</a:t>
            </a:r>
            <a:r>
              <a:rPr lang="zh-CN" altLang="zh-CN" kern="1050" dirty="0">
                <a:latin typeface="Times New Roman"/>
                <a:ea typeface="宋体"/>
              </a:rPr>
              <a:t>）的子窗体使用</a:t>
            </a:r>
            <a:r>
              <a:rPr lang="en-US" altLang="zh-CN" kern="1050" dirty="0" err="1">
                <a:latin typeface="Times New Roman"/>
                <a:ea typeface="宋体"/>
              </a:rPr>
              <a:t>MdiLayout</a:t>
            </a:r>
            <a:r>
              <a:rPr lang="zh-CN" altLang="zh-CN" kern="1050" dirty="0">
                <a:latin typeface="Times New Roman"/>
                <a:ea typeface="宋体"/>
              </a:rPr>
              <a:t>枚举的“层叠”设置，代码如下：</a:t>
            </a:r>
            <a:endParaRPr lang="zh-CN" altLang="zh-CN" kern="1050" dirty="0">
              <a:effectLst/>
              <a:latin typeface="Times New Roman"/>
              <a:ea typeface="宋体"/>
            </a:endParaRPr>
          </a:p>
        </p:txBody>
      </p:sp>
      <p:sp>
        <p:nvSpPr>
          <p:cNvPr id="6" name="圆角矩形 5"/>
          <p:cNvSpPr/>
          <p:nvPr/>
        </p:nvSpPr>
        <p:spPr>
          <a:xfrm>
            <a:off x="1570074" y="4953743"/>
            <a:ext cx="9338931" cy="408623"/>
          </a:xfrm>
          <a:prstGeom prst="roundRect">
            <a:avLst/>
          </a:prstGeom>
          <a:solidFill>
            <a:srgbClr val="EDD0D0"/>
          </a:solidFill>
        </p:spPr>
        <p:txBody>
          <a:bodyPr wrap="square">
            <a:spAutoFit/>
          </a:bodyPr>
          <a:lstStyle/>
          <a:p>
            <a:r>
              <a:rPr lang="en-US" altLang="zh-CN" dirty="0"/>
              <a:t>myForm1.LayoutMdi(</a:t>
            </a:r>
            <a:r>
              <a:rPr lang="en-US" altLang="zh-CN" dirty="0" err="1"/>
              <a:t>System.Windows.Forms.MdiLayout.Cascade</a:t>
            </a:r>
            <a:r>
              <a:rPr lang="en-US" altLang="zh-CN" dirty="0"/>
              <a:t>);</a:t>
            </a:r>
            <a:endParaRPr lang="zh-CN" altLang="zh-CN" dirty="0"/>
          </a:p>
        </p:txBody>
      </p:sp>
    </p:spTree>
    <p:extLst>
      <p:ext uri="{BB962C8B-B14F-4D97-AF65-F5344CB8AC3E}">
        <p14:creationId xmlns:p14="http://schemas.microsoft.com/office/powerpoint/2010/main" val="3902916096"/>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．排列子窗体</a:t>
            </a:r>
          </a:p>
        </p:txBody>
      </p:sp>
      <p:sp>
        <p:nvSpPr>
          <p:cNvPr id="3" name="TextBox 2"/>
          <p:cNvSpPr txBox="1"/>
          <p:nvPr/>
        </p:nvSpPr>
        <p:spPr>
          <a:xfrm>
            <a:off x="925033" y="1254642"/>
            <a:ext cx="10228520" cy="2308324"/>
          </a:xfrm>
          <a:prstGeom prst="rect">
            <a:avLst/>
          </a:prstGeom>
          <a:noFill/>
        </p:spPr>
        <p:txBody>
          <a:bodyPr wrap="square" rtlCol="0">
            <a:spAutoFit/>
          </a:bodyPr>
          <a:lstStyle/>
          <a:p>
            <a:pPr indent="446088"/>
            <a:r>
              <a:rPr lang="zh-CN" altLang="zh-CN" dirty="0"/>
              <a:t>【例</a:t>
            </a:r>
            <a:r>
              <a:rPr lang="en-US" altLang="zh-CN" b="1" dirty="0"/>
              <a:t>4.13</a:t>
            </a:r>
            <a:r>
              <a:rPr lang="zh-CN" altLang="zh-CN" dirty="0"/>
              <a:t>】 将【例</a:t>
            </a:r>
            <a:r>
              <a:rPr lang="en-US" altLang="zh-CN" dirty="0"/>
              <a:t>4.12</a:t>
            </a:r>
            <a:r>
              <a:rPr lang="zh-CN" altLang="zh-CN" dirty="0"/>
              <a:t>】中的记事本程序改写为</a:t>
            </a:r>
            <a:r>
              <a:rPr lang="en-US" altLang="zh-CN" dirty="0"/>
              <a:t>MDI</a:t>
            </a:r>
            <a:r>
              <a:rPr lang="zh-CN" altLang="zh-CN" dirty="0"/>
              <a:t>应用程序。</a:t>
            </a:r>
          </a:p>
          <a:p>
            <a:pPr indent="446088"/>
            <a:r>
              <a:rPr lang="zh-CN" altLang="zh-CN" dirty="0"/>
              <a:t>设计步骤：</a:t>
            </a:r>
          </a:p>
          <a:p>
            <a:pPr indent="446088"/>
            <a:r>
              <a:rPr lang="zh-CN" altLang="zh-CN" b="1" dirty="0"/>
              <a:t>（</a:t>
            </a:r>
            <a:r>
              <a:rPr lang="en-US" altLang="zh-CN" b="1" dirty="0"/>
              <a:t>1</a:t>
            </a:r>
            <a:r>
              <a:rPr lang="zh-CN" altLang="zh-CN" b="1" dirty="0"/>
              <a:t>）新建</a:t>
            </a:r>
            <a:r>
              <a:rPr lang="en-US" altLang="zh-CN" b="1" dirty="0" err="1"/>
              <a:t>WinForm</a:t>
            </a:r>
            <a:r>
              <a:rPr lang="zh-CN" altLang="zh-CN" b="1" dirty="0"/>
              <a:t>项目并添加控件</a:t>
            </a:r>
          </a:p>
          <a:p>
            <a:pPr indent="446088"/>
            <a:r>
              <a:rPr lang="zh-CN" altLang="zh-CN" dirty="0"/>
              <a:t>新建</a:t>
            </a:r>
            <a:r>
              <a:rPr lang="en-US" altLang="zh-CN" baseline="-25000" dirty="0"/>
              <a:t> </a:t>
            </a:r>
            <a:r>
              <a:rPr lang="en-US" altLang="zh-CN" dirty="0" err="1"/>
              <a:t>WinForm</a:t>
            </a:r>
            <a:r>
              <a:rPr lang="en-US" altLang="zh-CN" baseline="-25000" dirty="0"/>
              <a:t> </a:t>
            </a:r>
            <a:r>
              <a:rPr lang="zh-CN" altLang="zh-CN" dirty="0"/>
              <a:t>项目，命名为“</a:t>
            </a:r>
            <a:r>
              <a:rPr lang="en-US" altLang="zh-CN" dirty="0" err="1"/>
              <a:t>MDINotepad</a:t>
            </a:r>
            <a:r>
              <a:rPr lang="zh-CN" altLang="zh-CN" dirty="0"/>
              <a:t>”。从工具箱中拖曳</a:t>
            </a:r>
            <a:r>
              <a:rPr lang="en-US" altLang="zh-CN" baseline="-25000" dirty="0"/>
              <a:t> </a:t>
            </a:r>
            <a:r>
              <a:rPr lang="en-US" altLang="zh-CN" dirty="0"/>
              <a:t>1</a:t>
            </a:r>
            <a:r>
              <a:rPr lang="en-US" altLang="zh-CN" baseline="-25000" dirty="0"/>
              <a:t> </a:t>
            </a:r>
            <a:r>
              <a:rPr lang="zh-CN" altLang="zh-CN" dirty="0"/>
              <a:t>个“</a:t>
            </a:r>
            <a:r>
              <a:rPr lang="en-US" altLang="zh-CN" dirty="0" err="1"/>
              <a:t>MenuStrip</a:t>
            </a:r>
            <a:r>
              <a:rPr lang="zh-CN" altLang="zh-CN" dirty="0"/>
              <a:t>”到窗体中。</a:t>
            </a:r>
          </a:p>
          <a:p>
            <a:pPr indent="446088"/>
            <a:r>
              <a:rPr lang="zh-CN" altLang="zh-CN" b="1" dirty="0"/>
              <a:t>（</a:t>
            </a:r>
            <a:r>
              <a:rPr lang="en-US" altLang="zh-CN" b="1" dirty="0"/>
              <a:t>2</a:t>
            </a:r>
            <a:r>
              <a:rPr lang="zh-CN" altLang="zh-CN" b="1" dirty="0"/>
              <a:t>）设置控件与窗体属性</a:t>
            </a:r>
          </a:p>
          <a:p>
            <a:pPr indent="446088"/>
            <a:r>
              <a:rPr lang="zh-CN" altLang="zh-CN" dirty="0"/>
              <a:t>将窗体</a:t>
            </a:r>
            <a:r>
              <a:rPr lang="en-US" altLang="zh-CN" dirty="0"/>
              <a:t>Form1</a:t>
            </a:r>
            <a:r>
              <a:rPr lang="zh-CN" altLang="zh-CN" dirty="0"/>
              <a:t>重新命名为“</a:t>
            </a:r>
            <a:r>
              <a:rPr lang="en-US" altLang="zh-CN" dirty="0" err="1"/>
              <a:t>MDIForm</a:t>
            </a:r>
            <a:r>
              <a:rPr lang="zh-CN" altLang="zh-CN" dirty="0"/>
              <a:t>”，其</a:t>
            </a:r>
            <a:r>
              <a:rPr lang="en-US" altLang="zh-CN" baseline="-25000" dirty="0"/>
              <a:t> </a:t>
            </a:r>
            <a:r>
              <a:rPr lang="en-US" altLang="zh-CN" dirty="0"/>
              <a:t>Text</a:t>
            </a:r>
            <a:r>
              <a:rPr lang="en-US" altLang="zh-CN" baseline="-25000" dirty="0"/>
              <a:t> </a:t>
            </a:r>
            <a:r>
              <a:rPr lang="zh-CN" altLang="zh-CN" dirty="0"/>
              <a:t>和</a:t>
            </a:r>
            <a:r>
              <a:rPr lang="en-US" altLang="zh-CN" dirty="0" err="1"/>
              <a:t>IsMdiContainer</a:t>
            </a:r>
            <a:r>
              <a:rPr lang="zh-CN" altLang="zh-CN" dirty="0"/>
              <a:t>属性设置为“多文档记事本”和“</a:t>
            </a:r>
            <a:r>
              <a:rPr lang="en-US" altLang="zh-CN" dirty="0"/>
              <a:t>True</a:t>
            </a:r>
            <a:r>
              <a:rPr lang="zh-CN" altLang="zh-CN" dirty="0"/>
              <a:t>”，按照图</a:t>
            </a:r>
            <a:r>
              <a:rPr lang="en-US" altLang="zh-CN" dirty="0"/>
              <a:t>4.46</a:t>
            </a:r>
            <a:r>
              <a:rPr lang="zh-CN" altLang="zh-CN" dirty="0"/>
              <a:t>所示设置菜单，</a:t>
            </a:r>
            <a:r>
              <a:rPr lang="en-US" altLang="zh-CN" dirty="0"/>
              <a:t>menuStrip1</a:t>
            </a:r>
            <a:r>
              <a:rPr lang="en-US" altLang="zh-CN" baseline="-25000" dirty="0"/>
              <a:t> </a:t>
            </a:r>
            <a:r>
              <a:rPr lang="zh-CN" altLang="zh-CN" dirty="0"/>
              <a:t>的</a:t>
            </a:r>
            <a:r>
              <a:rPr lang="en-US" altLang="zh-CN" baseline="-25000" dirty="0"/>
              <a:t> </a:t>
            </a:r>
            <a:r>
              <a:rPr lang="en-US" altLang="zh-CN" dirty="0" err="1"/>
              <a:t>MdiWindowListItem</a:t>
            </a:r>
            <a:r>
              <a:rPr lang="zh-CN" altLang="zh-CN" dirty="0"/>
              <a:t>属性设置为“窗口</a:t>
            </a:r>
            <a:r>
              <a:rPr lang="en-US" altLang="zh-CN" baseline="-25000" dirty="0"/>
              <a:t> </a:t>
            </a:r>
            <a:r>
              <a:rPr lang="en-US" altLang="zh-CN" dirty="0" err="1"/>
              <a:t>WToolStripMenuItem</a:t>
            </a:r>
            <a:r>
              <a:rPr lang="zh-CN" altLang="zh-CN" dirty="0"/>
              <a:t>”</a:t>
            </a:r>
            <a:r>
              <a:rPr lang="zh-CN" altLang="zh-CN" dirty="0" smtClean="0"/>
              <a:t>。</a:t>
            </a:r>
            <a:endParaRPr lang="zh-CN" altLang="zh-CN" dirty="0"/>
          </a:p>
        </p:txBody>
      </p:sp>
      <p:pic>
        <p:nvPicPr>
          <p:cNvPr id="614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703" y="3808572"/>
            <a:ext cx="2553179" cy="157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21632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．排列子窗体</a:t>
            </a:r>
          </a:p>
        </p:txBody>
      </p:sp>
      <p:sp>
        <p:nvSpPr>
          <p:cNvPr id="3" name="TextBox 2"/>
          <p:cNvSpPr txBox="1"/>
          <p:nvPr/>
        </p:nvSpPr>
        <p:spPr>
          <a:xfrm>
            <a:off x="1020726" y="1275907"/>
            <a:ext cx="9962707" cy="1200329"/>
          </a:xfrm>
          <a:prstGeom prst="rect">
            <a:avLst/>
          </a:prstGeom>
          <a:noFill/>
        </p:spPr>
        <p:txBody>
          <a:bodyPr wrap="square" rtlCol="0">
            <a:spAutoFit/>
          </a:bodyPr>
          <a:lstStyle/>
          <a:p>
            <a:pPr indent="446088"/>
            <a:r>
              <a:rPr lang="zh-CN" altLang="zh-CN" b="1" dirty="0"/>
              <a:t>（</a:t>
            </a:r>
            <a:r>
              <a:rPr lang="en-US" altLang="zh-CN" b="1" dirty="0"/>
              <a:t>3</a:t>
            </a:r>
            <a:r>
              <a:rPr lang="zh-CN" altLang="zh-CN" b="1" dirty="0"/>
              <a:t>）添加现有项</a:t>
            </a:r>
          </a:p>
          <a:p>
            <a:pPr indent="446088"/>
            <a:r>
              <a:rPr lang="zh-CN" altLang="zh-CN" dirty="0"/>
              <a:t>在解决方案资源管理器中右键单击项目名→【添加】→【现有项】，在弹出的“添加现有项”对话框中选择【例</a:t>
            </a:r>
            <a:r>
              <a:rPr lang="en-US" altLang="zh-CN" dirty="0"/>
              <a:t>4.12</a:t>
            </a:r>
            <a:r>
              <a:rPr lang="zh-CN" altLang="zh-CN" dirty="0"/>
              <a:t>】项目工程中的“</a:t>
            </a:r>
            <a:r>
              <a:rPr lang="en-US" altLang="zh-CN" dirty="0"/>
              <a:t>Form1.cs</a:t>
            </a:r>
            <a:r>
              <a:rPr lang="zh-CN" altLang="zh-CN" dirty="0"/>
              <a:t>”、“</a:t>
            </a:r>
            <a:r>
              <a:rPr lang="en-US" altLang="zh-CN" dirty="0"/>
              <a:t>Form1.Designer.cs</a:t>
            </a:r>
            <a:r>
              <a:rPr lang="zh-CN" altLang="zh-CN" dirty="0"/>
              <a:t>”和“</a:t>
            </a:r>
            <a:r>
              <a:rPr lang="en-US" altLang="zh-CN" dirty="0"/>
              <a:t>Form1.resx</a:t>
            </a:r>
            <a:r>
              <a:rPr lang="zh-CN" altLang="zh-CN" dirty="0"/>
              <a:t>”三项，如图</a:t>
            </a:r>
            <a:r>
              <a:rPr lang="en-US" altLang="zh-CN" dirty="0"/>
              <a:t>4.47</a:t>
            </a:r>
            <a:r>
              <a:rPr lang="zh-CN" altLang="zh-CN" dirty="0"/>
              <a:t>所示，单击【添加】按钮完成添加</a:t>
            </a:r>
            <a:r>
              <a:rPr lang="zh-CN" altLang="zh-CN" dirty="0" smtClean="0"/>
              <a:t>。</a:t>
            </a:r>
            <a:endParaRPr lang="zh-CN" altLang="zh-CN" dirty="0"/>
          </a:p>
        </p:txBody>
      </p:sp>
      <p:pic>
        <p:nvPicPr>
          <p:cNvPr id="624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99" y="2564330"/>
            <a:ext cx="5725633" cy="3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254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．排列子窗体</a:t>
            </a:r>
          </a:p>
        </p:txBody>
      </p:sp>
      <p:sp>
        <p:nvSpPr>
          <p:cNvPr id="3" name="TextBox 2"/>
          <p:cNvSpPr txBox="1"/>
          <p:nvPr/>
        </p:nvSpPr>
        <p:spPr>
          <a:xfrm>
            <a:off x="1073888" y="914398"/>
            <a:ext cx="10026503" cy="2531527"/>
          </a:xfrm>
          <a:prstGeom prst="rect">
            <a:avLst/>
          </a:prstGeom>
          <a:noFill/>
        </p:spPr>
        <p:txBody>
          <a:bodyPr wrap="square" rtlCol="0">
            <a:spAutoFit/>
          </a:bodyPr>
          <a:lstStyle/>
          <a:p>
            <a:pPr indent="446088">
              <a:lnSpc>
                <a:spcPct val="150000"/>
              </a:lnSpc>
            </a:pPr>
            <a:r>
              <a:rPr lang="zh-CN" altLang="zh-CN" b="1" dirty="0"/>
              <a:t>（</a:t>
            </a:r>
            <a:r>
              <a:rPr lang="en-US" altLang="zh-CN" b="1" dirty="0"/>
              <a:t>4</a:t>
            </a:r>
            <a:r>
              <a:rPr lang="zh-CN" altLang="zh-CN" b="1" dirty="0"/>
              <a:t>）添加代码</a:t>
            </a:r>
          </a:p>
          <a:p>
            <a:pPr indent="446088">
              <a:lnSpc>
                <a:spcPct val="150000"/>
              </a:lnSpc>
            </a:pPr>
            <a:r>
              <a:rPr lang="zh-CN" altLang="zh-CN" dirty="0"/>
              <a:t>在窗体设计器中分别双击菜单栏中【打开】和【窗口】菜单中的各个子菜单，引用</a:t>
            </a:r>
            <a:r>
              <a:rPr lang="zh-CN" altLang="zh-CN" dirty="0">
                <a:hlinkClick r:id="rId2" action="ppaction://hlinkfile"/>
              </a:rPr>
              <a:t>命名空间“</a:t>
            </a:r>
            <a:r>
              <a:rPr lang="en-US" altLang="zh-CN" dirty="0">
                <a:hlinkClick r:id="rId2" action="ppaction://hlinkfile"/>
              </a:rPr>
              <a:t>using Notepad; </a:t>
            </a:r>
            <a:r>
              <a:rPr lang="zh-CN" altLang="zh-CN" dirty="0">
                <a:hlinkClick r:id="rId2" action="ppaction://hlinkfile"/>
              </a:rPr>
              <a:t>”，</a:t>
            </a:r>
            <a:r>
              <a:rPr lang="zh-CN" altLang="zh-CN" dirty="0" smtClean="0">
                <a:hlinkClick r:id="rId2" action="ppaction://hlinkfile"/>
              </a:rPr>
              <a:t>代码</a:t>
            </a:r>
            <a:r>
              <a:rPr lang="zh-CN" altLang="en-US" dirty="0" smtClean="0">
                <a:hlinkClick r:id="rId2" action="ppaction://hlinkfile"/>
              </a:rPr>
              <a:t>。</a:t>
            </a:r>
            <a:endParaRPr lang="en-US" altLang="zh-CN" dirty="0" smtClean="0"/>
          </a:p>
          <a:p>
            <a:pPr indent="446088">
              <a:lnSpc>
                <a:spcPct val="150000"/>
              </a:lnSpc>
            </a:pPr>
            <a:r>
              <a:rPr lang="zh-CN" altLang="zh-CN" b="1" dirty="0"/>
              <a:t>（</a:t>
            </a:r>
            <a:r>
              <a:rPr lang="en-US" altLang="zh-CN" b="1" dirty="0"/>
              <a:t>5</a:t>
            </a:r>
            <a:r>
              <a:rPr lang="zh-CN" altLang="zh-CN" b="1" dirty="0"/>
              <a:t>）运行程序</a:t>
            </a:r>
          </a:p>
          <a:p>
            <a:pPr indent="446088">
              <a:lnSpc>
                <a:spcPct val="150000"/>
              </a:lnSpc>
            </a:pPr>
            <a:r>
              <a:rPr lang="zh-CN" altLang="zh-CN" dirty="0"/>
              <a:t>运行程序，单击【打开】菜单创建多个记事本，用【窗口】菜单项控制各个记事本的排列效果，图</a:t>
            </a:r>
            <a:r>
              <a:rPr lang="en-US" altLang="zh-CN" dirty="0"/>
              <a:t>4.48</a:t>
            </a:r>
            <a:r>
              <a:rPr lang="zh-CN" altLang="zh-CN" dirty="0"/>
              <a:t>所示为层叠效果</a:t>
            </a:r>
            <a:r>
              <a:rPr lang="zh-CN" altLang="zh-CN" dirty="0" smtClean="0"/>
              <a:t>。</a:t>
            </a:r>
            <a:endParaRPr lang="zh-CN" altLang="zh-CN" dirty="0"/>
          </a:p>
        </p:txBody>
      </p:sp>
      <p:pic>
        <p:nvPicPr>
          <p:cNvPr id="634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002" y="3445925"/>
            <a:ext cx="4426798" cy="279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581024"/>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655298" y="3393512"/>
            <a:ext cx="2881403" cy="482919"/>
          </a:xfrm>
          <a:prstGeom prst="rect">
            <a:avLst/>
          </a:prstGeom>
        </p:spPr>
        <p:txBody>
          <a:bodyPr wrap="square" lIns="144000" tIns="0" rIns="144000" bIns="0">
            <a:noAutofit/>
          </a:bodyPr>
          <a:lstStyle/>
          <a:p>
            <a:r>
              <a:rPr lang="zh-CN" altLang="zh-CN" sz="2800" b="1" dirty="0"/>
              <a:t>窗体的外观样式</a:t>
            </a:r>
          </a:p>
        </p:txBody>
      </p:sp>
    </p:spTree>
    <p:extLst>
      <p:ext uri="{BB962C8B-B14F-4D97-AF65-F5344CB8AC3E}">
        <p14:creationId xmlns:p14="http://schemas.microsoft.com/office/powerpoint/2010/main" val="222645812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50394" y="3382876"/>
            <a:ext cx="2211642" cy="482919"/>
          </a:xfrm>
          <a:prstGeom prst="rect">
            <a:avLst/>
          </a:prstGeom>
        </p:spPr>
        <p:txBody>
          <a:bodyPr wrap="square" lIns="144000" tIns="0" rIns="144000" bIns="0">
            <a:noAutofit/>
          </a:bodyPr>
          <a:lstStyle/>
          <a:p>
            <a:r>
              <a:rPr lang="zh-CN" altLang="zh-CN" sz="2800" b="1" dirty="0"/>
              <a:t>文档的打印</a:t>
            </a:r>
          </a:p>
        </p:txBody>
      </p:sp>
      <p:sp>
        <p:nvSpPr>
          <p:cNvPr id="2" name="矩形 1"/>
          <p:cNvSpPr/>
          <p:nvPr/>
        </p:nvSpPr>
        <p:spPr>
          <a:xfrm>
            <a:off x="3288858" y="3923417"/>
            <a:ext cx="286969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．在设计时创建打印作业</a:t>
            </a:r>
          </a:p>
        </p:txBody>
      </p:sp>
      <p:sp>
        <p:nvSpPr>
          <p:cNvPr id="3" name="矩形 2"/>
          <p:cNvSpPr/>
          <p:nvPr/>
        </p:nvSpPr>
        <p:spPr>
          <a:xfrm>
            <a:off x="6292024" y="3927037"/>
            <a:ext cx="263726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．选择打印机打印文件</a:t>
            </a:r>
          </a:p>
        </p:txBody>
      </p:sp>
    </p:spTree>
    <p:extLst>
      <p:ext uri="{BB962C8B-B14F-4D97-AF65-F5344CB8AC3E}">
        <p14:creationId xmlns:p14="http://schemas.microsoft.com/office/powerpoint/2010/main" val="148493369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．在设计时创建打印作业</a:t>
            </a:r>
          </a:p>
        </p:txBody>
      </p:sp>
      <p:sp>
        <p:nvSpPr>
          <p:cNvPr id="3" name="TextBox 2"/>
          <p:cNvSpPr txBox="1"/>
          <p:nvPr/>
        </p:nvSpPr>
        <p:spPr>
          <a:xfrm>
            <a:off x="988828" y="1307805"/>
            <a:ext cx="10069032" cy="1477328"/>
          </a:xfrm>
          <a:prstGeom prst="rect">
            <a:avLst/>
          </a:prstGeom>
          <a:noFill/>
        </p:spPr>
        <p:txBody>
          <a:bodyPr wrap="square" rtlCol="0">
            <a:spAutoFit/>
          </a:bodyPr>
          <a:lstStyle/>
          <a:p>
            <a:pPr indent="542925"/>
            <a:r>
              <a:rPr lang="zh-CN" altLang="zh-CN" dirty="0"/>
              <a:t>向窗体中添加</a:t>
            </a:r>
            <a:r>
              <a:rPr lang="en-US" altLang="zh-CN" baseline="-25000" dirty="0"/>
              <a:t> </a:t>
            </a:r>
            <a:r>
              <a:rPr lang="en-US" altLang="zh-CN" dirty="0" err="1"/>
              <a:t>PrintDocument</a:t>
            </a:r>
            <a:r>
              <a:rPr lang="en-US" altLang="zh-CN" baseline="-25000" dirty="0"/>
              <a:t> </a:t>
            </a:r>
            <a:r>
              <a:rPr lang="zh-CN" altLang="zh-CN" dirty="0"/>
              <a:t>组件，右键单击窗体并选择【查看代码】项，</a:t>
            </a:r>
            <a:r>
              <a:rPr lang="en-US" altLang="zh-CN" dirty="0" err="1"/>
              <a:t>PrintPage</a:t>
            </a:r>
            <a:r>
              <a:rPr lang="en-US" altLang="zh-CN" baseline="-25000" dirty="0"/>
              <a:t> </a:t>
            </a:r>
            <a:r>
              <a:rPr lang="zh-CN" altLang="zh-CN" dirty="0"/>
              <a:t>事件处理程序要求必须编写其打印逻辑代码，也必须指定要打印的材料。通过使用“属性”窗口的【事件】选项卡来连接该事件。</a:t>
            </a:r>
          </a:p>
          <a:p>
            <a:pPr indent="542925"/>
            <a:r>
              <a:rPr lang="zh-CN" altLang="zh-CN" dirty="0"/>
              <a:t>例如，在</a:t>
            </a:r>
            <a:r>
              <a:rPr lang="en-US" altLang="zh-CN" baseline="-25000" dirty="0"/>
              <a:t> </a:t>
            </a:r>
            <a:r>
              <a:rPr lang="en-US" altLang="zh-CN" dirty="0" err="1"/>
              <a:t>PrintPage</a:t>
            </a:r>
            <a:r>
              <a:rPr lang="en-US" altLang="zh-CN" baseline="-25000" dirty="0"/>
              <a:t> </a:t>
            </a:r>
            <a:r>
              <a:rPr lang="zh-CN" altLang="zh-CN" dirty="0"/>
              <a:t>事件处理程序中创建一个示例图形（红色矩形）作为要打印的材料，代码如下</a:t>
            </a:r>
            <a:r>
              <a:rPr lang="zh-CN" altLang="zh-CN" dirty="0" smtClean="0"/>
              <a:t>：</a:t>
            </a:r>
            <a:endParaRPr lang="zh-CN" altLang="zh-CN" dirty="0"/>
          </a:p>
        </p:txBody>
      </p:sp>
      <p:sp>
        <p:nvSpPr>
          <p:cNvPr id="4" name="TextBox 3"/>
          <p:cNvSpPr txBox="1"/>
          <p:nvPr/>
        </p:nvSpPr>
        <p:spPr>
          <a:xfrm>
            <a:off x="1605516" y="2860158"/>
            <a:ext cx="9112103" cy="1634490"/>
          </a:xfrm>
          <a:prstGeom prst="roundRect">
            <a:avLst>
              <a:gd name="adj" fmla="val 10812"/>
            </a:avLst>
          </a:prstGeom>
          <a:solidFill>
            <a:srgbClr val="EDD0D0"/>
          </a:solidFill>
        </p:spPr>
        <p:txBody>
          <a:bodyPr wrap="square" rtlCol="0">
            <a:spAutoFit/>
          </a:bodyPr>
          <a:lstStyle/>
          <a:p>
            <a:r>
              <a:rPr lang="en-US" altLang="zh-CN" dirty="0"/>
              <a:t>private void printDocument1_PrintPage(object sender, </a:t>
            </a:r>
            <a:r>
              <a:rPr lang="en-US" altLang="zh-CN" dirty="0" err="1"/>
              <a:t>System.Drawing.Printing.PrintPageEventArgs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e.Graphics.FillRectangle</a:t>
            </a:r>
            <a:r>
              <a:rPr lang="en-US" altLang="zh-CN" dirty="0"/>
              <a:t>(</a:t>
            </a:r>
            <a:r>
              <a:rPr lang="en-US" altLang="zh-CN" dirty="0" err="1"/>
              <a:t>Brushes.Red</a:t>
            </a:r>
            <a:r>
              <a:rPr lang="en-US" altLang="zh-CN" dirty="0"/>
              <a:t>, new Rectangle(500, 500, 500, 500));</a:t>
            </a:r>
            <a:endParaRPr lang="zh-CN" altLang="zh-CN" dirty="0"/>
          </a:p>
          <a:p>
            <a:r>
              <a:rPr lang="en-US" altLang="zh-CN" dirty="0" smtClean="0"/>
              <a:t>}</a:t>
            </a:r>
            <a:endParaRPr lang="zh-CN" altLang="zh-CN" dirty="0"/>
          </a:p>
        </p:txBody>
      </p:sp>
      <p:sp>
        <p:nvSpPr>
          <p:cNvPr id="5" name="TextBox 4"/>
          <p:cNvSpPr txBox="1"/>
          <p:nvPr/>
        </p:nvSpPr>
        <p:spPr>
          <a:xfrm>
            <a:off x="988828" y="4582633"/>
            <a:ext cx="9983972" cy="923330"/>
          </a:xfrm>
          <a:prstGeom prst="rect">
            <a:avLst/>
          </a:prstGeom>
          <a:noFill/>
        </p:spPr>
        <p:txBody>
          <a:bodyPr wrap="square" rtlCol="0">
            <a:spAutoFit/>
          </a:bodyPr>
          <a:lstStyle/>
          <a:p>
            <a:pPr indent="446088"/>
            <a:r>
              <a:rPr lang="zh-CN" altLang="zh-CN" dirty="0"/>
              <a:t>有些程序还要为</a:t>
            </a:r>
            <a:r>
              <a:rPr lang="en-US" altLang="zh-CN" baseline="-25000" dirty="0"/>
              <a:t> </a:t>
            </a:r>
            <a:r>
              <a:rPr lang="en-US" altLang="zh-CN" dirty="0" err="1"/>
              <a:t>BeginPrint</a:t>
            </a:r>
            <a:r>
              <a:rPr lang="en-US" altLang="zh-CN" baseline="-25000" dirty="0"/>
              <a:t> </a:t>
            </a:r>
            <a:r>
              <a:rPr lang="zh-CN" altLang="zh-CN" dirty="0"/>
              <a:t>和</a:t>
            </a:r>
            <a:r>
              <a:rPr lang="en-US" altLang="zh-CN" baseline="-25000" dirty="0"/>
              <a:t> </a:t>
            </a:r>
            <a:r>
              <a:rPr lang="en-US" altLang="zh-CN" dirty="0" err="1"/>
              <a:t>EndPrint</a:t>
            </a:r>
            <a:r>
              <a:rPr lang="en-US" altLang="zh-CN" baseline="-25000" dirty="0"/>
              <a:t> </a:t>
            </a:r>
            <a:r>
              <a:rPr lang="zh-CN" altLang="zh-CN" dirty="0"/>
              <a:t>事件编写代码，有时需设置一个表示打印总页数的整数，该整数随着每页的打印而递减。</a:t>
            </a:r>
            <a:r>
              <a:rPr lang="en-US" altLang="zh-CN" dirty="0" err="1"/>
              <a:t>PrintDialog</a:t>
            </a:r>
            <a:r>
              <a:rPr lang="en-US" altLang="zh-CN" baseline="-25000" dirty="0"/>
              <a:t> </a:t>
            </a:r>
            <a:r>
              <a:rPr lang="zh-CN" altLang="zh-CN" dirty="0"/>
              <a:t>组件的</a:t>
            </a:r>
            <a:r>
              <a:rPr lang="en-US" altLang="zh-CN" baseline="-25000" dirty="0"/>
              <a:t> </a:t>
            </a:r>
            <a:r>
              <a:rPr lang="en-US" altLang="zh-CN" dirty="0"/>
              <a:t>Document</a:t>
            </a:r>
            <a:r>
              <a:rPr lang="en-US" altLang="zh-CN" baseline="-25000" dirty="0"/>
              <a:t> </a:t>
            </a:r>
            <a:r>
              <a:rPr lang="zh-CN" altLang="zh-CN" dirty="0"/>
              <a:t>属性可用于设置与窗体中处理的打印文档相关的属性</a:t>
            </a:r>
            <a:r>
              <a:rPr lang="zh-CN" altLang="zh-CN" dirty="0" smtClean="0"/>
              <a:t>。</a:t>
            </a:r>
            <a:endParaRPr lang="zh-CN" altLang="zh-CN" dirty="0"/>
          </a:p>
        </p:txBody>
      </p:sp>
    </p:spTree>
    <p:extLst>
      <p:ext uri="{BB962C8B-B14F-4D97-AF65-F5344CB8AC3E}">
        <p14:creationId xmlns:p14="http://schemas.microsoft.com/office/powerpoint/2010/main" val="3554288904"/>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．在设计时创建打印作业</a:t>
            </a:r>
          </a:p>
        </p:txBody>
      </p:sp>
      <p:sp>
        <p:nvSpPr>
          <p:cNvPr id="3" name="TextBox 2"/>
          <p:cNvSpPr txBox="1"/>
          <p:nvPr/>
        </p:nvSpPr>
        <p:spPr>
          <a:xfrm>
            <a:off x="903767" y="1605516"/>
            <a:ext cx="10122196" cy="1338828"/>
          </a:xfrm>
          <a:prstGeom prst="rect">
            <a:avLst/>
          </a:prstGeom>
          <a:noFill/>
        </p:spPr>
        <p:txBody>
          <a:bodyPr wrap="square" rtlCol="0">
            <a:spAutoFit/>
          </a:bodyPr>
          <a:lstStyle/>
          <a:p>
            <a:pPr indent="446088">
              <a:lnSpc>
                <a:spcPct val="150000"/>
              </a:lnSpc>
            </a:pPr>
            <a:r>
              <a:rPr lang="zh-CN" altLang="zh-CN" dirty="0"/>
              <a:t>用户有时也希望在运行时以编程方式更改选项，可通过</a:t>
            </a:r>
            <a:r>
              <a:rPr lang="en-US" altLang="zh-CN" dirty="0" err="1"/>
              <a:t>PrintDialog</a:t>
            </a:r>
            <a:r>
              <a:rPr lang="zh-CN" altLang="zh-CN" dirty="0"/>
              <a:t>组件和</a:t>
            </a:r>
            <a:r>
              <a:rPr lang="en-US" altLang="zh-CN" baseline="-25000" dirty="0"/>
              <a:t> </a:t>
            </a:r>
            <a:r>
              <a:rPr lang="en-US" altLang="zh-CN" dirty="0" err="1"/>
              <a:t>PrinterSettings</a:t>
            </a:r>
            <a:r>
              <a:rPr lang="zh-CN" altLang="zh-CN" dirty="0"/>
              <a:t>类实现此目的。例如，将</a:t>
            </a:r>
            <a:r>
              <a:rPr lang="en-US" altLang="zh-CN" baseline="-25000" dirty="0"/>
              <a:t> </a:t>
            </a:r>
            <a:r>
              <a:rPr lang="en-US" altLang="zh-CN" dirty="0" err="1"/>
              <a:t>PrintDialog</a:t>
            </a:r>
            <a:r>
              <a:rPr lang="zh-CN" altLang="zh-CN" dirty="0"/>
              <a:t>组件从工具箱中添加到窗体，右键单击窗体并选择【查看代码】项，使用</a:t>
            </a:r>
            <a:r>
              <a:rPr lang="en-US" altLang="zh-CN" dirty="0" err="1"/>
              <a:t>ShowDialog</a:t>
            </a:r>
            <a:r>
              <a:rPr lang="en-US" altLang="zh-CN" dirty="0"/>
              <a:t>()</a:t>
            </a:r>
            <a:r>
              <a:rPr lang="zh-CN" altLang="zh-CN" dirty="0"/>
              <a:t>方法显示</a:t>
            </a:r>
            <a:r>
              <a:rPr lang="en-US" altLang="zh-CN" baseline="-25000" dirty="0"/>
              <a:t> </a:t>
            </a:r>
            <a:r>
              <a:rPr lang="en-US" altLang="zh-CN" dirty="0" err="1"/>
              <a:t>PrintDialog</a:t>
            </a:r>
            <a:r>
              <a:rPr lang="en-US" altLang="zh-CN" dirty="0"/>
              <a:t> </a:t>
            </a:r>
            <a:r>
              <a:rPr lang="zh-CN" altLang="zh-CN" dirty="0"/>
              <a:t>组件，代码如下</a:t>
            </a:r>
            <a:r>
              <a:rPr lang="zh-CN" altLang="zh-CN" dirty="0" smtClean="0"/>
              <a:t>：</a:t>
            </a:r>
            <a:endParaRPr lang="zh-CN" altLang="zh-CN" dirty="0"/>
          </a:p>
        </p:txBody>
      </p:sp>
      <p:sp>
        <p:nvSpPr>
          <p:cNvPr id="4" name="圆角矩形 3"/>
          <p:cNvSpPr/>
          <p:nvPr/>
        </p:nvSpPr>
        <p:spPr>
          <a:xfrm>
            <a:off x="1452361" y="2944344"/>
            <a:ext cx="9222727" cy="408623"/>
          </a:xfrm>
          <a:prstGeom prst="roundRect">
            <a:avLst/>
          </a:prstGeom>
          <a:solidFill>
            <a:srgbClr val="EDD0D0"/>
          </a:solidFill>
        </p:spPr>
        <p:txBody>
          <a:bodyPr wrap="square">
            <a:spAutoFit/>
          </a:bodyPr>
          <a:lstStyle/>
          <a:p>
            <a:r>
              <a:rPr lang="en-US" altLang="zh-CN" dirty="0"/>
              <a:t>printDialog1.ShowDialog();</a:t>
            </a:r>
            <a:endParaRPr lang="zh-CN" altLang="zh-CN" dirty="0"/>
          </a:p>
        </p:txBody>
      </p:sp>
      <p:sp>
        <p:nvSpPr>
          <p:cNvPr id="5" name="矩形 4"/>
          <p:cNvSpPr/>
          <p:nvPr/>
        </p:nvSpPr>
        <p:spPr>
          <a:xfrm>
            <a:off x="903766" y="3584300"/>
            <a:ext cx="9994605" cy="646331"/>
          </a:xfrm>
          <a:prstGeom prst="rect">
            <a:avLst/>
          </a:prstGeom>
        </p:spPr>
        <p:txBody>
          <a:bodyPr wrap="square">
            <a:spAutoFit/>
          </a:bodyPr>
          <a:lstStyle/>
          <a:p>
            <a:pPr indent="446088"/>
            <a:r>
              <a:rPr lang="zh-CN" altLang="zh-CN" dirty="0"/>
              <a:t>使用</a:t>
            </a:r>
            <a:r>
              <a:rPr lang="en-US" altLang="zh-CN" baseline="-25000" dirty="0"/>
              <a:t> </a:t>
            </a:r>
            <a:r>
              <a:rPr lang="en-US" altLang="zh-CN" dirty="0" err="1"/>
              <a:t>PrintDialog</a:t>
            </a:r>
            <a:r>
              <a:rPr lang="en-US" altLang="zh-CN" baseline="-25000" dirty="0"/>
              <a:t> </a:t>
            </a:r>
            <a:r>
              <a:rPr lang="zh-CN" altLang="zh-CN" dirty="0"/>
              <a:t>组件的</a:t>
            </a:r>
            <a:r>
              <a:rPr lang="en-US" altLang="zh-CN" baseline="-25000" dirty="0"/>
              <a:t> </a:t>
            </a:r>
            <a:r>
              <a:rPr lang="en-US" altLang="zh-CN" dirty="0" err="1"/>
              <a:t>PrinterSettings</a:t>
            </a:r>
            <a:r>
              <a:rPr lang="en-US" altLang="zh-CN" baseline="-25000" dirty="0"/>
              <a:t> </a:t>
            </a:r>
            <a:r>
              <a:rPr lang="zh-CN" altLang="zh-CN" dirty="0"/>
              <a:t>属性可检索用户的打印选项，</a:t>
            </a:r>
            <a:r>
              <a:rPr lang="en-US" altLang="zh-CN" dirty="0" err="1"/>
              <a:t>DialogResult</a:t>
            </a:r>
            <a:r>
              <a:rPr lang="zh-CN" altLang="zh-CN" dirty="0"/>
              <a:t>属性可选择打印机。</a:t>
            </a:r>
          </a:p>
        </p:txBody>
      </p:sp>
    </p:spTree>
    <p:extLst>
      <p:ext uri="{BB962C8B-B14F-4D97-AF65-F5344CB8AC3E}">
        <p14:creationId xmlns:p14="http://schemas.microsoft.com/office/powerpoint/2010/main" val="2885180615"/>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．选择打印机打印文件</a:t>
            </a:r>
          </a:p>
        </p:txBody>
      </p:sp>
      <p:sp>
        <p:nvSpPr>
          <p:cNvPr id="3" name="TextBox 2"/>
          <p:cNvSpPr txBox="1"/>
          <p:nvPr/>
        </p:nvSpPr>
        <p:spPr>
          <a:xfrm>
            <a:off x="925033" y="1265274"/>
            <a:ext cx="10239153" cy="923330"/>
          </a:xfrm>
          <a:prstGeom prst="rect">
            <a:avLst/>
          </a:prstGeom>
          <a:noFill/>
        </p:spPr>
        <p:txBody>
          <a:bodyPr wrap="square" rtlCol="0">
            <a:spAutoFit/>
          </a:bodyPr>
          <a:lstStyle/>
          <a:p>
            <a:pPr indent="446088"/>
            <a:r>
              <a:rPr lang="zh-CN" altLang="zh-CN" dirty="0"/>
              <a:t>例如，有两个要处理的事件，在第</a:t>
            </a:r>
            <a:r>
              <a:rPr lang="en-US" altLang="zh-CN" baseline="-25000" dirty="0"/>
              <a:t> </a:t>
            </a:r>
            <a:r>
              <a:rPr lang="en-US" altLang="zh-CN" dirty="0"/>
              <a:t>1</a:t>
            </a:r>
            <a:r>
              <a:rPr lang="en-US" altLang="zh-CN" baseline="-25000" dirty="0"/>
              <a:t> </a:t>
            </a:r>
            <a:r>
              <a:rPr lang="zh-CN" altLang="zh-CN" dirty="0"/>
              <a:t>个事件（</a:t>
            </a:r>
            <a:r>
              <a:rPr lang="en-US" altLang="zh-CN" dirty="0"/>
              <a:t>Button</a:t>
            </a:r>
            <a:r>
              <a:rPr lang="en-US" altLang="zh-CN" baseline="-25000" dirty="0"/>
              <a:t> </a:t>
            </a:r>
            <a:r>
              <a:rPr lang="zh-CN" altLang="zh-CN" dirty="0"/>
              <a:t>控件的</a:t>
            </a:r>
            <a:r>
              <a:rPr lang="en-US" altLang="zh-CN" baseline="-25000" dirty="0"/>
              <a:t> </a:t>
            </a:r>
            <a:r>
              <a:rPr lang="en-US" altLang="zh-CN" dirty="0"/>
              <a:t>Click</a:t>
            </a:r>
            <a:r>
              <a:rPr lang="en-US" altLang="zh-CN" baseline="-25000" dirty="0"/>
              <a:t> </a:t>
            </a:r>
            <a:r>
              <a:rPr lang="zh-CN" altLang="zh-CN" dirty="0"/>
              <a:t>事件）中，实例化</a:t>
            </a:r>
            <a:r>
              <a:rPr lang="en-US" altLang="zh-CN" dirty="0"/>
              <a:t> </a:t>
            </a:r>
            <a:r>
              <a:rPr lang="en-US" altLang="zh-CN" dirty="0" err="1"/>
              <a:t>PrintDialog</a:t>
            </a:r>
            <a:r>
              <a:rPr lang="en-US" altLang="zh-CN" baseline="-25000" dirty="0"/>
              <a:t> </a:t>
            </a:r>
            <a:r>
              <a:rPr lang="zh-CN" altLang="zh-CN" dirty="0"/>
              <a:t>类，并在</a:t>
            </a:r>
            <a:r>
              <a:rPr lang="en-US" altLang="zh-CN" baseline="-25000" dirty="0"/>
              <a:t> </a:t>
            </a:r>
            <a:r>
              <a:rPr lang="en-US" altLang="zh-CN" dirty="0" err="1"/>
              <a:t>DialogResult</a:t>
            </a:r>
            <a:r>
              <a:rPr lang="en-US" altLang="zh-CN" baseline="-25000" dirty="0"/>
              <a:t> </a:t>
            </a:r>
            <a:r>
              <a:rPr lang="zh-CN" altLang="zh-CN" dirty="0"/>
              <a:t>属性中捕获用户选择的打印机。在第</a:t>
            </a:r>
            <a:r>
              <a:rPr lang="en-US" altLang="zh-CN" baseline="-25000" dirty="0"/>
              <a:t> </a:t>
            </a:r>
            <a:r>
              <a:rPr lang="en-US" altLang="zh-CN" dirty="0"/>
              <a:t>2</a:t>
            </a:r>
            <a:r>
              <a:rPr lang="en-US" altLang="zh-CN" baseline="-25000" dirty="0"/>
              <a:t> </a:t>
            </a:r>
            <a:r>
              <a:rPr lang="zh-CN" altLang="zh-CN" dirty="0"/>
              <a:t>个事件（</a:t>
            </a:r>
            <a:r>
              <a:rPr lang="en-US" altLang="zh-CN" dirty="0" err="1"/>
              <a:t>PrintDocument</a:t>
            </a:r>
            <a:r>
              <a:rPr lang="en-US" altLang="zh-CN" dirty="0"/>
              <a:t> </a:t>
            </a:r>
            <a:r>
              <a:rPr lang="zh-CN" altLang="zh-CN" dirty="0"/>
              <a:t>组件的</a:t>
            </a:r>
            <a:r>
              <a:rPr lang="en-US" altLang="zh-CN" baseline="-25000" dirty="0"/>
              <a:t> </a:t>
            </a:r>
            <a:r>
              <a:rPr lang="en-US" altLang="zh-CN" dirty="0" err="1"/>
              <a:t>PrintPage</a:t>
            </a:r>
            <a:r>
              <a:rPr lang="en-US" altLang="zh-CN" baseline="-25000" dirty="0"/>
              <a:t> </a:t>
            </a:r>
            <a:r>
              <a:rPr lang="zh-CN" altLang="zh-CN" dirty="0"/>
              <a:t>事件）中，将一个示例文档打印到指定的打印机，代码如下</a:t>
            </a:r>
            <a:r>
              <a:rPr lang="zh-CN" altLang="zh-CN" dirty="0" smtClean="0"/>
              <a:t>：</a:t>
            </a:r>
            <a:endParaRPr lang="zh-CN" altLang="zh-CN" dirty="0"/>
          </a:p>
        </p:txBody>
      </p:sp>
      <p:sp>
        <p:nvSpPr>
          <p:cNvPr id="4" name="TextBox 3"/>
          <p:cNvSpPr txBox="1"/>
          <p:nvPr/>
        </p:nvSpPr>
        <p:spPr>
          <a:xfrm>
            <a:off x="1499191" y="2188604"/>
            <a:ext cx="9431079" cy="2945368"/>
          </a:xfrm>
          <a:prstGeom prst="roundRect">
            <a:avLst>
              <a:gd name="adj" fmla="val 5923"/>
            </a:avLst>
          </a:prstGeom>
          <a:solidFill>
            <a:srgbClr val="EDD0D0"/>
          </a:solidFill>
        </p:spPr>
        <p:txBody>
          <a:bodyPr wrap="square" rtlCol="0">
            <a:spAutoFit/>
          </a:bodyPr>
          <a:lstStyle/>
          <a:p>
            <a:r>
              <a:rPr lang="en-US" altLang="zh-CN" dirty="0"/>
              <a:t>private void button1_Click(object sender, </a:t>
            </a:r>
            <a:r>
              <a:rPr lang="en-US" altLang="zh-CN" dirty="0" err="1"/>
              <a:t>System.EventArgs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PrintDialog</a:t>
            </a:r>
            <a:r>
              <a:rPr lang="en-US" altLang="zh-CN" dirty="0"/>
              <a:t> printDialog1 = new </a:t>
            </a:r>
            <a:r>
              <a:rPr lang="en-US" altLang="zh-CN" dirty="0" err="1"/>
              <a:t>PrintDialog</a:t>
            </a:r>
            <a:r>
              <a:rPr lang="en-US" altLang="zh-CN" dirty="0"/>
              <a:t>();</a:t>
            </a:r>
            <a:endParaRPr lang="zh-CN" altLang="zh-CN" dirty="0"/>
          </a:p>
          <a:p>
            <a:r>
              <a:rPr lang="en-US" altLang="zh-CN" dirty="0"/>
              <a:t>	printDialog1.Document = printDocument1;</a:t>
            </a:r>
            <a:endParaRPr lang="zh-CN" altLang="zh-CN" dirty="0"/>
          </a:p>
          <a:p>
            <a:r>
              <a:rPr lang="en-US" altLang="zh-CN" dirty="0"/>
              <a:t>	</a:t>
            </a:r>
            <a:r>
              <a:rPr lang="en-US" altLang="zh-CN" dirty="0" err="1"/>
              <a:t>DialogResult</a:t>
            </a:r>
            <a:r>
              <a:rPr lang="en-US" altLang="zh-CN" dirty="0"/>
              <a:t> result = printDialog1.ShowDialog();</a:t>
            </a:r>
            <a:endParaRPr lang="zh-CN" altLang="zh-CN" dirty="0"/>
          </a:p>
          <a:p>
            <a:r>
              <a:rPr lang="en-US" altLang="zh-CN" dirty="0"/>
              <a:t>	if (result == </a:t>
            </a:r>
            <a:r>
              <a:rPr lang="en-US" altLang="zh-CN" dirty="0" err="1"/>
              <a:t>DialogResult.OK</a:t>
            </a:r>
            <a:r>
              <a:rPr lang="en-US" altLang="zh-CN" dirty="0"/>
              <a:t>)</a:t>
            </a:r>
            <a:endParaRPr lang="zh-CN" altLang="zh-CN" dirty="0"/>
          </a:p>
          <a:p>
            <a:r>
              <a:rPr lang="en-US" altLang="zh-CN" dirty="0"/>
              <a:t>	{</a:t>
            </a:r>
            <a:endParaRPr lang="zh-CN" altLang="zh-CN" dirty="0"/>
          </a:p>
          <a:p>
            <a:r>
              <a:rPr lang="en-US" altLang="zh-CN" dirty="0"/>
              <a:t>		printDocument1.Print();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4177280224"/>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．选择打印机打印文件</a:t>
            </a:r>
          </a:p>
        </p:txBody>
      </p:sp>
      <p:sp>
        <p:nvSpPr>
          <p:cNvPr id="3" name="TextBox 2"/>
          <p:cNvSpPr txBox="1"/>
          <p:nvPr/>
        </p:nvSpPr>
        <p:spPr>
          <a:xfrm>
            <a:off x="903767" y="1329069"/>
            <a:ext cx="10217889" cy="923330"/>
          </a:xfrm>
          <a:prstGeom prst="rect">
            <a:avLst/>
          </a:prstGeom>
          <a:noFill/>
        </p:spPr>
        <p:txBody>
          <a:bodyPr wrap="square" rtlCol="0">
            <a:spAutoFit/>
          </a:bodyPr>
          <a:lstStyle/>
          <a:p>
            <a:pPr indent="446088"/>
            <a:r>
              <a:rPr lang="zh-CN" altLang="zh-CN" dirty="0"/>
              <a:t>【例</a:t>
            </a:r>
            <a:r>
              <a:rPr lang="en-US" altLang="zh-CN" b="1" dirty="0"/>
              <a:t>4.14</a:t>
            </a:r>
            <a:r>
              <a:rPr lang="zh-CN" altLang="zh-CN" dirty="0"/>
              <a:t>】 为【例</a:t>
            </a:r>
            <a:r>
              <a:rPr lang="en-US" altLang="zh-CN" baseline="-25000" dirty="0"/>
              <a:t> </a:t>
            </a:r>
            <a:r>
              <a:rPr lang="en-US" altLang="zh-CN" dirty="0"/>
              <a:t>4.13</a:t>
            </a:r>
            <a:r>
              <a:rPr lang="zh-CN" altLang="zh-CN" dirty="0"/>
              <a:t>】添加文本打印功能。</a:t>
            </a:r>
          </a:p>
          <a:p>
            <a:pPr indent="446088"/>
            <a:r>
              <a:rPr lang="zh-CN" altLang="zh-CN" dirty="0"/>
              <a:t>向记事本窗体</a:t>
            </a:r>
            <a:r>
              <a:rPr lang="en-US" altLang="zh-CN" dirty="0" err="1"/>
              <a:t>frmTxt</a:t>
            </a:r>
            <a:r>
              <a:rPr lang="zh-CN" altLang="zh-CN" dirty="0"/>
              <a:t>中拖曳一个</a:t>
            </a:r>
            <a:r>
              <a:rPr lang="en-US" altLang="zh-CN" dirty="0" err="1"/>
              <a:t>PrintDocument</a:t>
            </a:r>
            <a:r>
              <a:rPr lang="zh-CN" altLang="zh-CN" dirty="0"/>
              <a:t>组件（工具箱中的图标为 </a:t>
            </a:r>
            <a:r>
              <a:rPr lang="en-US" altLang="zh-CN" dirty="0"/>
              <a:t> </a:t>
            </a:r>
            <a:r>
              <a:rPr lang="zh-CN" altLang="zh-CN" dirty="0"/>
              <a:t>），编写</a:t>
            </a:r>
            <a:r>
              <a:rPr lang="en-US" altLang="zh-CN" dirty="0" err="1"/>
              <a:t>PrintPage</a:t>
            </a:r>
            <a:r>
              <a:rPr lang="zh-CN" altLang="zh-CN" dirty="0"/>
              <a:t>事件过程，代码如下</a:t>
            </a:r>
            <a:r>
              <a:rPr lang="zh-CN" altLang="zh-CN" dirty="0" smtClean="0"/>
              <a:t>：</a:t>
            </a:r>
            <a:endParaRPr lang="zh-CN" altLang="zh-CN" dirty="0"/>
          </a:p>
        </p:txBody>
      </p:sp>
      <p:sp>
        <p:nvSpPr>
          <p:cNvPr id="4" name="TextBox 3"/>
          <p:cNvSpPr txBox="1"/>
          <p:nvPr/>
        </p:nvSpPr>
        <p:spPr>
          <a:xfrm>
            <a:off x="1531088" y="2339163"/>
            <a:ext cx="9101470" cy="1634490"/>
          </a:xfrm>
          <a:prstGeom prst="roundRect">
            <a:avLst>
              <a:gd name="adj" fmla="val 8210"/>
            </a:avLst>
          </a:prstGeom>
          <a:solidFill>
            <a:srgbClr val="EDD0D0"/>
          </a:solidFill>
        </p:spPr>
        <p:txBody>
          <a:bodyPr wrap="square" rtlCol="0">
            <a:spAutoFit/>
          </a:bodyPr>
          <a:lstStyle/>
          <a:p>
            <a:r>
              <a:rPr lang="en-US" altLang="zh-CN" dirty="0"/>
              <a:t>private void printDocument1_PrintPage(object sender, </a:t>
            </a:r>
            <a:r>
              <a:rPr lang="en-US" altLang="zh-CN" dirty="0" err="1"/>
              <a:t>System.Drawing.Printing.PrintPageEventArgs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this.Text</a:t>
            </a:r>
            <a:r>
              <a:rPr lang="en-US" altLang="zh-CN" dirty="0"/>
              <a:t> = textBox1.Text;</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962665344"/>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．选择打印机打印文件</a:t>
            </a:r>
          </a:p>
        </p:txBody>
      </p:sp>
      <p:sp>
        <p:nvSpPr>
          <p:cNvPr id="3" name="矩形 2"/>
          <p:cNvSpPr/>
          <p:nvPr/>
        </p:nvSpPr>
        <p:spPr>
          <a:xfrm>
            <a:off x="1293628" y="1436523"/>
            <a:ext cx="7286846" cy="369332"/>
          </a:xfrm>
          <a:prstGeom prst="rect">
            <a:avLst/>
          </a:prstGeom>
        </p:spPr>
        <p:txBody>
          <a:bodyPr wrap="square">
            <a:spAutoFit/>
          </a:bodyPr>
          <a:lstStyle/>
          <a:p>
            <a:r>
              <a:rPr lang="zh-CN" altLang="zh-CN" dirty="0"/>
              <a:t>为【文件】→【打印】菜单项编写</a:t>
            </a:r>
            <a:r>
              <a:rPr lang="en-US" altLang="zh-CN" dirty="0"/>
              <a:t>Click</a:t>
            </a:r>
            <a:r>
              <a:rPr lang="zh-CN" altLang="zh-CN" dirty="0"/>
              <a:t>事件过程，代码如下：</a:t>
            </a:r>
          </a:p>
        </p:txBody>
      </p:sp>
      <p:sp>
        <p:nvSpPr>
          <p:cNvPr id="4" name="TextBox 3"/>
          <p:cNvSpPr txBox="1"/>
          <p:nvPr/>
        </p:nvSpPr>
        <p:spPr>
          <a:xfrm>
            <a:off x="1293628" y="1935126"/>
            <a:ext cx="9742967" cy="2945368"/>
          </a:xfrm>
          <a:prstGeom prst="roundRect">
            <a:avLst>
              <a:gd name="adj" fmla="val 4916"/>
            </a:avLst>
          </a:prstGeom>
          <a:solidFill>
            <a:srgbClr val="EDD0D0"/>
          </a:solidFill>
        </p:spPr>
        <p:txBody>
          <a:bodyPr wrap="square" rtlCol="0">
            <a:spAutoFit/>
          </a:bodyPr>
          <a:lstStyle/>
          <a:p>
            <a:r>
              <a:rPr lang="en-US" altLang="zh-CN" dirty="0"/>
              <a:t>private void </a:t>
            </a:r>
            <a:r>
              <a:rPr lang="zh-CN" altLang="zh-CN" dirty="0"/>
              <a:t>打印</a:t>
            </a:r>
            <a:r>
              <a:rPr lang="en-US" altLang="zh-CN" dirty="0" err="1"/>
              <a:t>PToolStripMenuItem_Click</a:t>
            </a:r>
            <a:r>
              <a:rPr lang="en-US" altLang="zh-CN" dirty="0"/>
              <a:t>(object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r>
              <a:rPr lang="en-US" altLang="zh-CN" dirty="0" err="1"/>
              <a:t>PrintDialog</a:t>
            </a:r>
            <a:r>
              <a:rPr lang="en-US" altLang="zh-CN" dirty="0"/>
              <a:t> </a:t>
            </a:r>
            <a:r>
              <a:rPr lang="en-US" altLang="zh-CN" dirty="0" err="1"/>
              <a:t>printDialog</a:t>
            </a:r>
            <a:r>
              <a:rPr lang="en-US" altLang="zh-CN" dirty="0"/>
              <a:t> = new </a:t>
            </a:r>
            <a:r>
              <a:rPr lang="en-US" altLang="zh-CN" dirty="0" err="1"/>
              <a:t>PrintDialog</a:t>
            </a:r>
            <a:r>
              <a:rPr lang="en-US" altLang="zh-CN" dirty="0"/>
              <a:t>();</a:t>
            </a:r>
            <a:endParaRPr lang="zh-CN" altLang="zh-CN" dirty="0"/>
          </a:p>
          <a:p>
            <a:r>
              <a:rPr lang="en-US" altLang="zh-CN" dirty="0"/>
              <a:t>	</a:t>
            </a:r>
            <a:r>
              <a:rPr lang="en-US" altLang="zh-CN" dirty="0" err="1"/>
              <a:t>printDialog.Document</a:t>
            </a:r>
            <a:r>
              <a:rPr lang="en-US" altLang="zh-CN" dirty="0"/>
              <a:t> = printDocument1;</a:t>
            </a:r>
            <a:endParaRPr lang="zh-CN" altLang="zh-CN" dirty="0"/>
          </a:p>
          <a:p>
            <a:r>
              <a:rPr lang="en-US" altLang="zh-CN" dirty="0"/>
              <a:t>	</a:t>
            </a:r>
            <a:r>
              <a:rPr lang="en-US" altLang="zh-CN" dirty="0" err="1"/>
              <a:t>DialogResult</a:t>
            </a:r>
            <a:r>
              <a:rPr lang="en-US" altLang="zh-CN" dirty="0"/>
              <a:t> result = </a:t>
            </a:r>
            <a:r>
              <a:rPr lang="en-US" altLang="zh-CN" dirty="0" err="1"/>
              <a:t>printDialog.ShowDialog</a:t>
            </a:r>
            <a:r>
              <a:rPr lang="en-US" altLang="zh-CN" dirty="0"/>
              <a:t>();</a:t>
            </a:r>
            <a:endParaRPr lang="zh-CN" altLang="zh-CN" dirty="0"/>
          </a:p>
          <a:p>
            <a:r>
              <a:rPr lang="en-US" altLang="zh-CN" dirty="0"/>
              <a:t>	if (result == </a:t>
            </a:r>
            <a:r>
              <a:rPr lang="en-US" altLang="zh-CN" dirty="0" err="1"/>
              <a:t>DialogResult.OK</a:t>
            </a:r>
            <a:r>
              <a:rPr lang="en-US" altLang="zh-CN" dirty="0"/>
              <a:t>)</a:t>
            </a:r>
            <a:endParaRPr lang="zh-CN" altLang="zh-CN" dirty="0"/>
          </a:p>
          <a:p>
            <a:r>
              <a:rPr lang="en-US" altLang="zh-CN" dirty="0"/>
              <a:t>	{</a:t>
            </a:r>
            <a:endParaRPr lang="zh-CN" altLang="zh-CN" dirty="0"/>
          </a:p>
          <a:p>
            <a:r>
              <a:rPr lang="en-US" altLang="zh-CN" dirty="0"/>
              <a:t>		</a:t>
            </a:r>
            <a:r>
              <a:rPr lang="en-US" altLang="zh-CN" dirty="0" err="1"/>
              <a:t>printDialog.Document.Print</a:t>
            </a:r>
            <a:r>
              <a:rPr lang="en-US" altLang="zh-CN" dirty="0"/>
              <a:t>();</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296657784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．选择打印机打印文件</a:t>
            </a:r>
          </a:p>
        </p:txBody>
      </p:sp>
      <p:sp>
        <p:nvSpPr>
          <p:cNvPr id="3" name="TextBox 2"/>
          <p:cNvSpPr txBox="1"/>
          <p:nvPr/>
        </p:nvSpPr>
        <p:spPr>
          <a:xfrm>
            <a:off x="808074" y="1222744"/>
            <a:ext cx="10515600" cy="646331"/>
          </a:xfrm>
          <a:prstGeom prst="rect">
            <a:avLst/>
          </a:prstGeom>
          <a:noFill/>
        </p:spPr>
        <p:txBody>
          <a:bodyPr wrap="square" rtlCol="0">
            <a:spAutoFit/>
          </a:bodyPr>
          <a:lstStyle/>
          <a:p>
            <a:pPr indent="446088"/>
            <a:r>
              <a:rPr lang="zh-CN" altLang="zh-CN" dirty="0"/>
              <a:t>运行程序，创建一个记事本</a:t>
            </a:r>
            <a:r>
              <a:rPr lang="en-US" altLang="zh-CN" baseline="-25000" dirty="0"/>
              <a:t> </a:t>
            </a:r>
            <a:r>
              <a:rPr lang="en-US" altLang="zh-CN" dirty="0"/>
              <a:t>MDI</a:t>
            </a:r>
            <a:r>
              <a:rPr lang="en-US" altLang="zh-CN" baseline="-25000" dirty="0"/>
              <a:t> </a:t>
            </a:r>
            <a:r>
              <a:rPr lang="zh-CN" altLang="zh-CN" dirty="0"/>
              <a:t>子窗体，如图</a:t>
            </a:r>
            <a:r>
              <a:rPr lang="en-US" altLang="zh-CN" dirty="0"/>
              <a:t>4.49</a:t>
            </a:r>
            <a:r>
              <a:rPr lang="zh-CN" altLang="zh-CN" dirty="0"/>
              <a:t>所示，在其中编辑内容后，选择【文件】→【打印】选项，弹出“打印”对话框，选择打印机后，就可以打印文档了</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2742084"/>
              </p:ext>
            </p:extLst>
          </p:nvPr>
        </p:nvGraphicFramePr>
        <p:xfrm>
          <a:off x="3179135" y="2009554"/>
          <a:ext cx="6028661" cy="3620930"/>
        </p:xfrm>
        <a:graphic>
          <a:graphicData uri="http://schemas.openxmlformats.org/presentationml/2006/ole">
            <mc:AlternateContent xmlns:mc="http://schemas.openxmlformats.org/markup-compatibility/2006">
              <mc:Choice xmlns:v="urn:schemas-microsoft-com:vml" Requires="v">
                <p:oleObj spid="_x0000_s64519" name="Visio" r:id="rId3" imgW="6361090" imgH="3808890" progId="Visio.Drawing.11">
                  <p:embed/>
                </p:oleObj>
              </mc:Choice>
              <mc:Fallback>
                <p:oleObj name="Visio" r:id="rId3" imgW="6361090" imgH="380889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135" y="2009554"/>
                        <a:ext cx="6028661" cy="3620930"/>
                      </a:xfrm>
                      <a:prstGeom prst="rect">
                        <a:avLst/>
                      </a:prstGeom>
                      <a:noFill/>
                    </p:spPr>
                  </p:pic>
                </p:oleObj>
              </mc:Fallback>
            </mc:AlternateContent>
          </a:graphicData>
        </a:graphic>
      </p:graphicFrame>
    </p:spTree>
    <p:extLst>
      <p:ext uri="{BB962C8B-B14F-4D97-AF65-F5344CB8AC3E}">
        <p14:creationId xmlns:p14="http://schemas.microsoft.com/office/powerpoint/2010/main" val="288815860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窗体的外观样式</a:t>
            </a:r>
          </a:p>
        </p:txBody>
      </p:sp>
      <p:sp>
        <p:nvSpPr>
          <p:cNvPr id="2" name="TextBox 1"/>
          <p:cNvSpPr txBox="1"/>
          <p:nvPr/>
        </p:nvSpPr>
        <p:spPr>
          <a:xfrm>
            <a:off x="1031358" y="1339702"/>
            <a:ext cx="9983972" cy="369332"/>
          </a:xfrm>
          <a:prstGeom prst="rect">
            <a:avLst/>
          </a:prstGeom>
          <a:noFill/>
        </p:spPr>
        <p:txBody>
          <a:bodyPr wrap="square" rtlCol="0">
            <a:spAutoFit/>
          </a:bodyPr>
          <a:lstStyle/>
          <a:p>
            <a:r>
              <a:rPr lang="zh-CN" altLang="zh-CN" dirty="0"/>
              <a:t>窗体的外观效果主要由</a:t>
            </a:r>
            <a:r>
              <a:rPr lang="en-US" altLang="zh-CN" dirty="0" err="1"/>
              <a:t>FormBorderStyle</a:t>
            </a:r>
            <a:r>
              <a:rPr lang="en-US" altLang="zh-CN" dirty="0"/>
              <a:t> </a:t>
            </a:r>
            <a:r>
              <a:rPr lang="zh-CN" altLang="zh-CN" dirty="0"/>
              <a:t>属性决定，如图</a:t>
            </a:r>
            <a:r>
              <a:rPr lang="en-US" altLang="zh-CN" dirty="0"/>
              <a:t>4.4</a:t>
            </a:r>
            <a:r>
              <a:rPr lang="zh-CN" altLang="zh-CN" dirty="0"/>
              <a:t>所示，属性下拉列表中共有</a:t>
            </a:r>
            <a:r>
              <a:rPr lang="en-US" altLang="zh-CN" dirty="0"/>
              <a:t>7</a:t>
            </a:r>
            <a:r>
              <a:rPr lang="zh-CN" altLang="zh-CN" dirty="0"/>
              <a:t>个可选项</a:t>
            </a:r>
            <a:r>
              <a:rPr lang="zh-CN" altLang="zh-CN" dirty="0" smtClean="0"/>
              <a:t>。</a:t>
            </a:r>
            <a:endParaRPr lang="zh-CN" altLang="zh-CN" dirty="0"/>
          </a:p>
        </p:txBody>
      </p:sp>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850" y="1873987"/>
            <a:ext cx="2924987" cy="385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窗体的外观样式</a:t>
            </a:r>
          </a:p>
        </p:txBody>
      </p:sp>
      <p:sp>
        <p:nvSpPr>
          <p:cNvPr id="3" name="TextBox 2"/>
          <p:cNvSpPr txBox="1"/>
          <p:nvPr/>
        </p:nvSpPr>
        <p:spPr>
          <a:xfrm>
            <a:off x="978195" y="1446028"/>
            <a:ext cx="10079665" cy="646331"/>
          </a:xfrm>
          <a:prstGeom prst="rect">
            <a:avLst/>
          </a:prstGeom>
          <a:noFill/>
        </p:spPr>
        <p:txBody>
          <a:bodyPr wrap="square" rtlCol="0">
            <a:spAutoFit/>
          </a:bodyPr>
          <a:lstStyle/>
          <a:p>
            <a:r>
              <a:rPr lang="zh-CN" altLang="zh-CN" dirty="0"/>
              <a:t>通过更改</a:t>
            </a:r>
            <a:r>
              <a:rPr lang="en-US" altLang="zh-CN" baseline="-25000" dirty="0"/>
              <a:t> </a:t>
            </a:r>
            <a:r>
              <a:rPr lang="en-US" altLang="zh-CN" dirty="0" err="1"/>
              <a:t>FormBorderStyle</a:t>
            </a:r>
            <a:r>
              <a:rPr lang="en-US" altLang="zh-CN" baseline="-25000" dirty="0"/>
              <a:t> </a:t>
            </a:r>
            <a:r>
              <a:rPr lang="zh-CN" altLang="zh-CN" dirty="0"/>
              <a:t>属性值，可控制和调整窗体的外观。当设计</a:t>
            </a:r>
            <a:r>
              <a:rPr lang="en-US" altLang="zh-CN" dirty="0"/>
              <a:t>Windows</a:t>
            </a:r>
            <a:r>
              <a:rPr lang="zh-CN" altLang="zh-CN" dirty="0"/>
              <a:t>窗体的外观时，对应</a:t>
            </a:r>
            <a:r>
              <a:rPr lang="en-US" altLang="zh-CN" dirty="0" err="1"/>
              <a:t>FormBorderStyle</a:t>
            </a:r>
            <a:r>
              <a:rPr lang="zh-CN" altLang="zh-CN" dirty="0"/>
              <a:t>值有</a:t>
            </a:r>
            <a:r>
              <a:rPr lang="en-US" altLang="zh-CN" dirty="0"/>
              <a:t>7</a:t>
            </a:r>
            <a:r>
              <a:rPr lang="zh-CN" altLang="zh-CN" dirty="0"/>
              <a:t>种边框样式可供选择，相关样式说明如表</a:t>
            </a:r>
            <a:r>
              <a:rPr lang="en-US" altLang="zh-CN" dirty="0"/>
              <a:t>4.2</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4090762299"/>
              </p:ext>
            </p:extLst>
          </p:nvPr>
        </p:nvGraphicFramePr>
        <p:xfrm>
          <a:off x="1206794" y="2270241"/>
          <a:ext cx="9622465" cy="3665890"/>
        </p:xfrm>
        <a:graphic>
          <a:graphicData uri="http://schemas.openxmlformats.org/drawingml/2006/table">
            <a:tbl>
              <a:tblPr/>
              <a:tblGrid>
                <a:gridCol w="3848986"/>
                <a:gridCol w="5773479"/>
              </a:tblGrid>
              <a:tr h="324103">
                <a:tc>
                  <a:txBody>
                    <a:bodyPr/>
                    <a:lstStyle/>
                    <a:p>
                      <a:pPr algn="ctr">
                        <a:lnSpc>
                          <a:spcPts val="1400"/>
                        </a:lnSpc>
                        <a:spcAft>
                          <a:spcPts val="0"/>
                        </a:spcAft>
                      </a:pPr>
                      <a:r>
                        <a:rPr lang="zh-CN" sz="1400" kern="100">
                          <a:effectLst/>
                          <a:latin typeface="Times New Roman"/>
                          <a:ea typeface="宋体"/>
                        </a:rPr>
                        <a:t>样</a:t>
                      </a:r>
                      <a:r>
                        <a:rPr lang="en-US" sz="1400" kern="100">
                          <a:effectLst/>
                          <a:latin typeface="Times New Roman"/>
                          <a:ea typeface="宋体"/>
                        </a:rPr>
                        <a:t>    </a:t>
                      </a:r>
                      <a:r>
                        <a:rPr lang="zh-CN" sz="1400" kern="100">
                          <a:effectLst/>
                          <a:latin typeface="Times New Roman"/>
                          <a:ea typeface="宋体"/>
                        </a:rPr>
                        <a:t>式</a:t>
                      </a:r>
                    </a:p>
                  </a:txBody>
                  <a:tcPr marL="36195" marR="3619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36195" marR="3619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69079">
                <a:tc>
                  <a:txBody>
                    <a:bodyPr/>
                    <a:lstStyle/>
                    <a:p>
                      <a:pPr indent="95250" algn="just">
                        <a:lnSpc>
                          <a:spcPts val="1400"/>
                        </a:lnSpc>
                        <a:spcAft>
                          <a:spcPts val="0"/>
                        </a:spcAft>
                      </a:pPr>
                      <a:r>
                        <a:rPr lang="zh-CN" sz="1400" kern="0">
                          <a:effectLst/>
                          <a:latin typeface="Times New Roman"/>
                          <a:ea typeface="宋体"/>
                        </a:rPr>
                        <a:t>无（</a:t>
                      </a:r>
                      <a:r>
                        <a:rPr lang="en-US" sz="1400" kern="0">
                          <a:effectLst/>
                          <a:latin typeface="Times New Roman"/>
                          <a:ea typeface="宋体"/>
                        </a:rPr>
                        <a:t>None</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a:effectLst/>
                          <a:latin typeface="Times New Roman"/>
                          <a:ea typeface="宋体"/>
                        </a:rPr>
                        <a:t>没有边框或与边框相关的元素</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固定三维（</a:t>
                      </a:r>
                      <a:r>
                        <a:rPr lang="en-US" sz="1400" kern="0">
                          <a:effectLst/>
                          <a:latin typeface="Times New Roman"/>
                          <a:ea typeface="宋体"/>
                        </a:rPr>
                        <a:t>Fixed3D</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0170" algn="just">
                        <a:lnSpc>
                          <a:spcPts val="1400"/>
                        </a:lnSpc>
                        <a:spcAft>
                          <a:spcPts val="0"/>
                        </a:spcAft>
                      </a:pPr>
                      <a:r>
                        <a:rPr lang="zh-CN" sz="1400" kern="0" spc="-20">
                          <a:effectLst/>
                          <a:latin typeface="Times New Roman"/>
                          <a:ea typeface="宋体"/>
                        </a:rPr>
                        <a:t>当需要三维边框效果时使用。不可调整大小，可在标题栏上显示控件菜单栏、标题栏、最大化和最小化按钮。用于创建相对于窗体主体凸起的边框</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固定对话框（</a:t>
                      </a:r>
                      <a:r>
                        <a:rPr lang="en-US" sz="1400" kern="0">
                          <a:effectLst/>
                          <a:latin typeface="Times New Roman"/>
                          <a:ea typeface="宋体"/>
                        </a:rPr>
                        <a:t>FixedDialog</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a:effectLst/>
                          <a:latin typeface="Times New Roman"/>
                          <a:ea typeface="宋体"/>
                        </a:rPr>
                        <a:t>用于对话框。不可调整大小，可在标题栏上显示控件菜单栏、标题栏、最大化和最小化按钮。用于创建相对于窗体主体凹进的边框</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固定单线边框（</a:t>
                      </a:r>
                      <a:r>
                        <a:rPr lang="en-US" sz="1400" kern="0">
                          <a:effectLst/>
                          <a:latin typeface="Times New Roman"/>
                          <a:ea typeface="宋体"/>
                        </a:rPr>
                        <a:t>FixedSingle</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a:effectLst/>
                          <a:latin typeface="Times New Roman"/>
                          <a:ea typeface="宋体"/>
                        </a:rPr>
                        <a:t>不可调整大小。可显示控件菜单栏、标题栏、最大化和最小化按钮。只能使用最大化和最小化按钮改变大小。用于创建单线边框</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固定工具窗口（</a:t>
                      </a:r>
                      <a:r>
                        <a:rPr lang="en-US" sz="1400" kern="0">
                          <a:effectLst/>
                          <a:latin typeface="Times New Roman"/>
                          <a:ea typeface="宋体"/>
                        </a:rPr>
                        <a:t>FixedToolWindow</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a:effectLst/>
                          <a:latin typeface="Times New Roman"/>
                          <a:ea typeface="宋体"/>
                        </a:rPr>
                        <a:t>显示不可调整大小的窗口，其中包含“关闭”按钮和以缩小字体显示的标题栏文本。该窗体不在</a:t>
                      </a:r>
                      <a:r>
                        <a:rPr lang="en-US" sz="1400" kern="0">
                          <a:effectLst/>
                          <a:latin typeface="Times New Roman"/>
                          <a:ea typeface="宋体"/>
                        </a:rPr>
                        <a:t> Windows </a:t>
                      </a:r>
                      <a:r>
                        <a:rPr lang="zh-CN" sz="1400" kern="0">
                          <a:effectLst/>
                          <a:latin typeface="Times New Roman"/>
                          <a:ea typeface="宋体"/>
                        </a:rPr>
                        <a:t>任务栏中出现</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可调整大小（</a:t>
                      </a:r>
                      <a:r>
                        <a:rPr lang="en-US" sz="1400" kern="0">
                          <a:effectLst/>
                          <a:latin typeface="Times New Roman"/>
                          <a:ea typeface="宋体"/>
                        </a:rPr>
                        <a:t>Sizable</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a:effectLst/>
                          <a:latin typeface="Times New Roman"/>
                          <a:ea typeface="宋体"/>
                        </a:rPr>
                        <a:t>该项为默认项，可调整大小，经常用于主窗口。可显示控件菜单栏、标题栏、最大化和最小化按钮。鼠标指针在任何边缘处可调整大小</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12118">
                <a:tc>
                  <a:txBody>
                    <a:bodyPr/>
                    <a:lstStyle/>
                    <a:p>
                      <a:pPr indent="95250" algn="just">
                        <a:lnSpc>
                          <a:spcPts val="1400"/>
                        </a:lnSpc>
                        <a:spcAft>
                          <a:spcPts val="0"/>
                        </a:spcAft>
                      </a:pPr>
                      <a:r>
                        <a:rPr lang="zh-CN" sz="1400" kern="0">
                          <a:effectLst/>
                          <a:latin typeface="Times New Roman"/>
                          <a:ea typeface="宋体"/>
                        </a:rPr>
                        <a:t>可调整大小的工具窗口（</a:t>
                      </a:r>
                      <a:r>
                        <a:rPr lang="en-US" sz="1400" kern="0">
                          <a:effectLst/>
                          <a:latin typeface="Times New Roman"/>
                          <a:ea typeface="宋体"/>
                        </a:rPr>
                        <a:t>SizableToolWindow</a:t>
                      </a:r>
                      <a:r>
                        <a:rPr lang="zh-CN" sz="1400" kern="0">
                          <a:effectLst/>
                          <a:latin typeface="Times New Roman"/>
                          <a:ea typeface="宋体"/>
                        </a:rPr>
                        <a: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95250" algn="just">
                        <a:lnSpc>
                          <a:spcPts val="1400"/>
                        </a:lnSpc>
                        <a:spcAft>
                          <a:spcPts val="0"/>
                        </a:spcAft>
                      </a:pPr>
                      <a:r>
                        <a:rPr lang="zh-CN" sz="1400" kern="0" dirty="0">
                          <a:effectLst/>
                          <a:latin typeface="Times New Roman"/>
                          <a:ea typeface="宋体"/>
                        </a:rPr>
                        <a:t>用于工具窗口。显示可调整大小的窗口，其中包括“关闭”按钮和以缩小字体显示的标题栏文本。该窗体不在</a:t>
                      </a:r>
                      <a:r>
                        <a:rPr lang="en-US" sz="1400" kern="0" dirty="0">
                          <a:effectLst/>
                          <a:latin typeface="Times New Roman"/>
                          <a:ea typeface="宋体"/>
                        </a:rPr>
                        <a:t> Windows </a:t>
                      </a:r>
                      <a:r>
                        <a:rPr lang="zh-CN" sz="1400" kern="0" dirty="0">
                          <a:effectLst/>
                          <a:latin typeface="Times New Roman"/>
                          <a:ea typeface="宋体"/>
                        </a:rPr>
                        <a:t>任务栏中出现</a:t>
                      </a:r>
                      <a:endParaRPr lang="zh-CN" sz="1400" kern="100" dirty="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57181387"/>
      </p:ext>
    </p:extLst>
  </p:cSld>
  <p:clrMapOvr>
    <a:masterClrMapping/>
  </p:clrMapOvr>
  <mc:AlternateContent xmlns:mc="http://schemas.openxmlformats.org/markup-compatibility/2006" xmlns:p14="http://schemas.microsoft.com/office/powerpoint/2010/main">
    <mc:Choice Requires="p14">
      <p:transition spd="slow" p14:dur="1200" advClick="0" advTm="0">
        <p14:prism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窗体的外观样式</a:t>
            </a:r>
          </a:p>
        </p:txBody>
      </p:sp>
      <p:sp>
        <p:nvSpPr>
          <p:cNvPr id="3" name="矩形 2"/>
          <p:cNvSpPr/>
          <p:nvPr/>
        </p:nvSpPr>
        <p:spPr>
          <a:xfrm>
            <a:off x="1380935" y="1250728"/>
            <a:ext cx="5942652" cy="369332"/>
          </a:xfrm>
          <a:prstGeom prst="rect">
            <a:avLst/>
          </a:prstGeom>
        </p:spPr>
        <p:txBody>
          <a:bodyPr wrap="none">
            <a:spAutoFit/>
          </a:bodyPr>
          <a:lstStyle/>
          <a:p>
            <a:r>
              <a:rPr lang="zh-CN" altLang="zh-CN" dirty="0"/>
              <a:t>图</a:t>
            </a:r>
            <a:r>
              <a:rPr lang="en-US" altLang="zh-CN" dirty="0"/>
              <a:t>4.5</a:t>
            </a:r>
            <a:r>
              <a:rPr lang="zh-CN" altLang="zh-CN" dirty="0"/>
              <a:t>向读者呈现了其中</a:t>
            </a:r>
            <a:r>
              <a:rPr lang="en-US" altLang="zh-CN" dirty="0"/>
              <a:t>4</a:t>
            </a:r>
            <a:r>
              <a:rPr lang="zh-CN" altLang="zh-CN" dirty="0"/>
              <a:t>种最具代表性的窗体边框效果。</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34715621"/>
              </p:ext>
            </p:extLst>
          </p:nvPr>
        </p:nvGraphicFramePr>
        <p:xfrm>
          <a:off x="3189768" y="1774233"/>
          <a:ext cx="5730948" cy="4450464"/>
        </p:xfrm>
        <a:graphic>
          <a:graphicData uri="http://schemas.openxmlformats.org/presentationml/2006/ole">
            <mc:AlternateContent xmlns:mc="http://schemas.openxmlformats.org/markup-compatibility/2006">
              <mc:Choice xmlns:v="urn:schemas-microsoft-com:vml" Requires="v">
                <p:oleObj spid="_x0000_s3109" name="Visio" r:id="rId3" imgW="6324893" imgH="4906980" progId="Visio.Drawing.11">
                  <p:embed/>
                </p:oleObj>
              </mc:Choice>
              <mc:Fallback>
                <p:oleObj name="Visio" r:id="rId3" imgW="6324893" imgH="49069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768" y="1774233"/>
                        <a:ext cx="5730948" cy="4450464"/>
                      </a:xfrm>
                      <a:prstGeom prst="rect">
                        <a:avLst/>
                      </a:prstGeom>
                      <a:noFill/>
                    </p:spPr>
                  </p:pic>
                </p:oleObj>
              </mc:Fallback>
            </mc:AlternateContent>
          </a:graphicData>
        </a:graphic>
      </p:graphicFrame>
    </p:spTree>
    <p:extLst>
      <p:ext uri="{BB962C8B-B14F-4D97-AF65-F5344CB8AC3E}">
        <p14:creationId xmlns:p14="http://schemas.microsoft.com/office/powerpoint/2010/main" val="9253153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655298" y="3393512"/>
            <a:ext cx="2881403" cy="482919"/>
          </a:xfrm>
          <a:prstGeom prst="rect">
            <a:avLst/>
          </a:prstGeom>
        </p:spPr>
        <p:txBody>
          <a:bodyPr wrap="square" lIns="144000" tIns="0" rIns="144000" bIns="0">
            <a:noAutofit/>
          </a:bodyPr>
          <a:lstStyle/>
          <a:p>
            <a:r>
              <a:rPr lang="zh-CN" altLang="zh-CN" sz="2800" b="1" dirty="0"/>
              <a:t>窗体可见性控制</a:t>
            </a:r>
          </a:p>
        </p:txBody>
      </p:sp>
      <p:sp>
        <p:nvSpPr>
          <p:cNvPr id="2" name="矩形 1"/>
          <p:cNvSpPr/>
          <p:nvPr/>
        </p:nvSpPr>
        <p:spPr>
          <a:xfrm>
            <a:off x="3806860" y="4094938"/>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．窗体可见性控制</a:t>
            </a:r>
          </a:p>
        </p:txBody>
      </p:sp>
      <p:sp>
        <p:nvSpPr>
          <p:cNvPr id="3" name="矩形 2"/>
          <p:cNvSpPr/>
          <p:nvPr/>
        </p:nvSpPr>
        <p:spPr>
          <a:xfrm>
            <a:off x="6147483" y="4094938"/>
            <a:ext cx="217239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．窗体透明度调节</a:t>
            </a:r>
          </a:p>
        </p:txBody>
      </p:sp>
    </p:spTree>
    <p:extLst>
      <p:ext uri="{BB962C8B-B14F-4D97-AF65-F5344CB8AC3E}">
        <p14:creationId xmlns:p14="http://schemas.microsoft.com/office/powerpoint/2010/main" val="387775319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1. </a:t>
            </a:r>
            <a:r>
              <a:rPr lang="zh-CN" altLang="zh-CN" sz="2800" b="1" dirty="0" smtClean="0"/>
              <a:t>窗体</a:t>
            </a:r>
            <a:r>
              <a:rPr lang="zh-CN" altLang="zh-CN" sz="2800" b="1" dirty="0"/>
              <a:t>可见性控制</a:t>
            </a:r>
          </a:p>
        </p:txBody>
      </p:sp>
      <p:sp>
        <p:nvSpPr>
          <p:cNvPr id="3" name="TextBox 2"/>
          <p:cNvSpPr txBox="1"/>
          <p:nvPr/>
        </p:nvSpPr>
        <p:spPr>
          <a:xfrm>
            <a:off x="967563" y="1339702"/>
            <a:ext cx="10090297" cy="646331"/>
          </a:xfrm>
          <a:prstGeom prst="rect">
            <a:avLst/>
          </a:prstGeom>
          <a:noFill/>
        </p:spPr>
        <p:txBody>
          <a:bodyPr wrap="square" rtlCol="0">
            <a:spAutoFit/>
          </a:bodyPr>
          <a:lstStyle/>
          <a:p>
            <a:pPr indent="446088"/>
            <a:r>
              <a:rPr lang="zh-CN" altLang="zh-CN" dirty="0"/>
              <a:t>窗体的可见性通常由</a:t>
            </a:r>
            <a:r>
              <a:rPr lang="en-US" altLang="zh-CN" baseline="-25000" dirty="0"/>
              <a:t> </a:t>
            </a:r>
            <a:r>
              <a:rPr lang="en-US" altLang="zh-CN" dirty="0"/>
              <a:t>Visible</a:t>
            </a:r>
            <a:r>
              <a:rPr lang="en-US" altLang="zh-CN" baseline="-25000" dirty="0"/>
              <a:t> </a:t>
            </a:r>
            <a:r>
              <a:rPr lang="zh-CN" altLang="zh-CN" dirty="0"/>
              <a:t>属性控制，如果在【例</a:t>
            </a:r>
            <a:r>
              <a:rPr lang="en-US" altLang="zh-CN" baseline="-25000" dirty="0"/>
              <a:t> </a:t>
            </a:r>
            <a:r>
              <a:rPr lang="en-US" altLang="zh-CN" dirty="0"/>
              <a:t>4.1</a:t>
            </a:r>
            <a:r>
              <a:rPr lang="zh-CN" altLang="zh-CN" dirty="0"/>
              <a:t>】程序的【计算】按钮单击事件过程中，添加如下语句</a:t>
            </a:r>
            <a:r>
              <a:rPr lang="zh-CN" altLang="zh-CN" dirty="0" smtClean="0"/>
              <a:t>：</a:t>
            </a:r>
            <a:endParaRPr lang="zh-CN" altLang="zh-CN" dirty="0"/>
          </a:p>
        </p:txBody>
      </p:sp>
      <p:sp>
        <p:nvSpPr>
          <p:cNvPr id="4" name="TextBox 3"/>
          <p:cNvSpPr txBox="1"/>
          <p:nvPr/>
        </p:nvSpPr>
        <p:spPr>
          <a:xfrm>
            <a:off x="1467293" y="2105247"/>
            <a:ext cx="9282224" cy="1634490"/>
          </a:xfrm>
          <a:prstGeom prst="roundRect">
            <a:avLst/>
          </a:prstGeom>
          <a:solidFill>
            <a:srgbClr val="EDD0D0"/>
          </a:solidFill>
        </p:spPr>
        <p:txBody>
          <a:bodyPr wrap="square" rtlCol="0">
            <a:spAutoFit/>
          </a:bodyPr>
          <a:lstStyle/>
          <a:p>
            <a:r>
              <a:rPr lang="en-US" altLang="zh-CN" dirty="0"/>
              <a:t>private void button1_Click(object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endParaRPr lang="zh-CN" altLang="zh-CN" dirty="0"/>
          </a:p>
          <a:p>
            <a:r>
              <a:rPr lang="en-US" altLang="zh-CN" b="1" dirty="0"/>
              <a:t>	</a:t>
            </a:r>
            <a:r>
              <a:rPr lang="en-US" altLang="zh-CN" b="1" dirty="0" err="1"/>
              <a:t>this.Visible</a:t>
            </a:r>
            <a:r>
              <a:rPr lang="en-US" altLang="zh-CN" b="1" dirty="0"/>
              <a:t> = false;</a:t>
            </a:r>
            <a:endParaRPr lang="zh-CN" altLang="zh-CN" dirty="0"/>
          </a:p>
          <a:p>
            <a:r>
              <a:rPr lang="en-US" altLang="zh-CN" dirty="0" smtClean="0"/>
              <a:t>}</a:t>
            </a:r>
            <a:endParaRPr lang="zh-CN" altLang="zh-CN" dirty="0"/>
          </a:p>
        </p:txBody>
      </p:sp>
      <p:sp>
        <p:nvSpPr>
          <p:cNvPr id="5" name="矩形 4"/>
          <p:cNvSpPr/>
          <p:nvPr/>
        </p:nvSpPr>
        <p:spPr>
          <a:xfrm>
            <a:off x="1467293" y="3834303"/>
            <a:ext cx="9675628" cy="369332"/>
          </a:xfrm>
          <a:prstGeom prst="rect">
            <a:avLst/>
          </a:prstGeom>
        </p:spPr>
        <p:txBody>
          <a:bodyPr wrap="square">
            <a:spAutoFit/>
          </a:bodyPr>
          <a:lstStyle/>
          <a:p>
            <a:r>
              <a:rPr lang="zh-CN" altLang="zh-CN" dirty="0"/>
              <a:t>运行程序后，输入两个加数，单击【计算】按钮后，窗口会消失不见，但此时程序仍然在运行。</a:t>
            </a:r>
          </a:p>
        </p:txBody>
      </p:sp>
    </p:spTree>
    <p:extLst>
      <p:ext uri="{BB962C8B-B14F-4D97-AF65-F5344CB8AC3E}">
        <p14:creationId xmlns:p14="http://schemas.microsoft.com/office/powerpoint/2010/main" val="132798502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1. </a:t>
            </a:r>
            <a:r>
              <a:rPr lang="zh-CN" altLang="zh-CN" sz="2800" b="1" dirty="0" smtClean="0"/>
              <a:t>窗体</a:t>
            </a:r>
            <a:r>
              <a:rPr lang="zh-CN" altLang="zh-CN" sz="2800" b="1" dirty="0"/>
              <a:t>可见性控制</a:t>
            </a:r>
          </a:p>
        </p:txBody>
      </p:sp>
      <p:sp>
        <p:nvSpPr>
          <p:cNvPr id="3" name="TextBox 2"/>
          <p:cNvSpPr txBox="1"/>
          <p:nvPr/>
        </p:nvSpPr>
        <p:spPr>
          <a:xfrm>
            <a:off x="1073888" y="1456660"/>
            <a:ext cx="10058400" cy="1200329"/>
          </a:xfrm>
          <a:prstGeom prst="rect">
            <a:avLst/>
          </a:prstGeom>
          <a:noFill/>
        </p:spPr>
        <p:txBody>
          <a:bodyPr wrap="square" rtlCol="0">
            <a:spAutoFit/>
          </a:bodyPr>
          <a:lstStyle/>
          <a:p>
            <a:r>
              <a:rPr lang="zh-CN" altLang="zh-CN" dirty="0"/>
              <a:t>也可以使用窗体自身的方法，常用的控制窗体显示和隐藏的方法如下：</a:t>
            </a:r>
          </a:p>
          <a:p>
            <a:r>
              <a:rPr lang="zh-CN" altLang="zh-CN" dirty="0"/>
              <a:t>（</a:t>
            </a:r>
            <a:r>
              <a:rPr lang="en-US" altLang="zh-CN" dirty="0"/>
              <a:t>1</a:t>
            </a:r>
            <a:r>
              <a:rPr lang="zh-CN" altLang="zh-CN" dirty="0"/>
              <a:t>）</a:t>
            </a:r>
            <a:r>
              <a:rPr lang="en-US" altLang="zh-CN" dirty="0"/>
              <a:t>Hide()</a:t>
            </a:r>
            <a:r>
              <a:rPr lang="zh-CN" altLang="zh-CN" dirty="0"/>
              <a:t>方法。隐藏窗体，但不破坏窗体，也不释放资源，可以使用</a:t>
            </a:r>
            <a:r>
              <a:rPr lang="en-US" altLang="zh-CN" dirty="0"/>
              <a:t>Show()</a:t>
            </a:r>
            <a:r>
              <a:rPr lang="zh-CN" altLang="zh-CN" dirty="0"/>
              <a:t>方法重新显现。</a:t>
            </a:r>
          </a:p>
          <a:p>
            <a:r>
              <a:rPr lang="zh-CN" altLang="zh-CN" dirty="0"/>
              <a:t>（</a:t>
            </a:r>
            <a:r>
              <a:rPr lang="en-US" altLang="zh-CN" dirty="0"/>
              <a:t>2</a:t>
            </a:r>
            <a:r>
              <a:rPr lang="zh-CN" altLang="zh-CN" dirty="0"/>
              <a:t>）</a:t>
            </a:r>
            <a:r>
              <a:rPr lang="en-US" altLang="zh-CN" dirty="0"/>
              <a:t>Show()</a:t>
            </a:r>
            <a:r>
              <a:rPr lang="zh-CN" altLang="zh-CN" dirty="0"/>
              <a:t>方法。显示窗体。</a:t>
            </a:r>
          </a:p>
          <a:p>
            <a:r>
              <a:rPr lang="zh-CN" altLang="zh-CN" dirty="0"/>
              <a:t>可以将上面添加的语句改为</a:t>
            </a:r>
            <a:r>
              <a:rPr lang="zh-CN" altLang="zh-CN" dirty="0" smtClean="0"/>
              <a:t>：</a:t>
            </a:r>
            <a:endParaRPr lang="zh-CN" altLang="zh-CN" dirty="0"/>
          </a:p>
        </p:txBody>
      </p:sp>
      <p:sp>
        <p:nvSpPr>
          <p:cNvPr id="4" name="圆角矩形 3"/>
          <p:cNvSpPr/>
          <p:nvPr/>
        </p:nvSpPr>
        <p:spPr>
          <a:xfrm>
            <a:off x="1219199" y="2690336"/>
            <a:ext cx="9349563" cy="1634490"/>
          </a:xfrm>
          <a:prstGeom prst="roundRect">
            <a:avLst>
              <a:gd name="adj" fmla="val 12113"/>
            </a:avLst>
          </a:prstGeom>
          <a:solidFill>
            <a:srgbClr val="EDD0D0"/>
          </a:solidFill>
        </p:spPr>
        <p:txBody>
          <a:bodyPr wrap="square">
            <a:spAutoFit/>
          </a:bodyPr>
          <a:lstStyle/>
          <a:p>
            <a:r>
              <a:rPr lang="en-US" altLang="zh-CN" dirty="0"/>
              <a:t>private void button1_Click(object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a:t>
            </a:r>
            <a:endParaRPr lang="zh-CN" altLang="zh-CN" dirty="0"/>
          </a:p>
          <a:p>
            <a:r>
              <a:rPr lang="en-US" altLang="zh-CN" b="1" dirty="0"/>
              <a:t>	</a:t>
            </a:r>
            <a:r>
              <a:rPr lang="en-US" altLang="zh-CN" b="1" dirty="0" err="1"/>
              <a:t>this.Hide</a:t>
            </a:r>
            <a:r>
              <a:rPr lang="en-US" altLang="zh-CN" b="1" dirty="0"/>
              <a:t>();</a:t>
            </a:r>
            <a:endParaRPr lang="zh-CN" altLang="zh-CN" dirty="0"/>
          </a:p>
          <a:p>
            <a:r>
              <a:rPr lang="en-US" altLang="zh-CN" dirty="0"/>
              <a:t>}</a:t>
            </a:r>
            <a:endParaRPr lang="zh-CN" altLang="zh-CN" dirty="0"/>
          </a:p>
        </p:txBody>
      </p:sp>
      <p:sp>
        <p:nvSpPr>
          <p:cNvPr id="5" name="矩形 4"/>
          <p:cNvSpPr/>
          <p:nvPr/>
        </p:nvSpPr>
        <p:spPr>
          <a:xfrm>
            <a:off x="1219199" y="4344687"/>
            <a:ext cx="5707653" cy="369332"/>
          </a:xfrm>
          <a:prstGeom prst="rect">
            <a:avLst/>
          </a:prstGeom>
        </p:spPr>
        <p:txBody>
          <a:bodyPr wrap="none">
            <a:spAutoFit/>
          </a:bodyPr>
          <a:lstStyle/>
          <a:p>
            <a:r>
              <a:rPr lang="zh-CN" altLang="zh-CN" dirty="0"/>
              <a:t>程序运行后，与使用</a:t>
            </a:r>
            <a:r>
              <a:rPr lang="en-US" altLang="zh-CN" dirty="0"/>
              <a:t>Visible</a:t>
            </a:r>
            <a:r>
              <a:rPr lang="zh-CN" altLang="zh-CN" dirty="0"/>
              <a:t>属性控制的效果完全一样。</a:t>
            </a:r>
          </a:p>
        </p:txBody>
      </p:sp>
    </p:spTree>
    <p:extLst>
      <p:ext uri="{BB962C8B-B14F-4D97-AF65-F5344CB8AC3E}">
        <p14:creationId xmlns:p14="http://schemas.microsoft.com/office/powerpoint/2010/main" val="335332292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建立项目</a:t>
            </a:r>
          </a:p>
        </p:txBody>
      </p:sp>
    </p:spTree>
    <p:extLst>
      <p:ext uri="{BB962C8B-B14F-4D97-AF65-F5344CB8AC3E}">
        <p14:creationId xmlns:p14="http://schemas.microsoft.com/office/powerpoint/2010/main" val="210274501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1. </a:t>
            </a:r>
            <a:r>
              <a:rPr lang="zh-CN" altLang="zh-CN" sz="2800" b="1" dirty="0" smtClean="0"/>
              <a:t>窗体</a:t>
            </a:r>
            <a:r>
              <a:rPr lang="zh-CN" altLang="zh-CN" sz="2800" b="1" dirty="0"/>
              <a:t>可见性控制</a:t>
            </a:r>
          </a:p>
        </p:txBody>
      </p:sp>
      <p:sp>
        <p:nvSpPr>
          <p:cNvPr id="3" name="TextBox 2"/>
          <p:cNvSpPr txBox="1"/>
          <p:nvPr/>
        </p:nvSpPr>
        <p:spPr>
          <a:xfrm>
            <a:off x="893135" y="1137684"/>
            <a:ext cx="10154093" cy="923330"/>
          </a:xfrm>
          <a:prstGeom prst="rect">
            <a:avLst/>
          </a:prstGeom>
          <a:noFill/>
        </p:spPr>
        <p:txBody>
          <a:bodyPr wrap="square" rtlCol="0">
            <a:spAutoFit/>
          </a:bodyPr>
          <a:lstStyle/>
          <a:p>
            <a:pPr indent="446088"/>
            <a:r>
              <a:rPr lang="zh-CN" altLang="zh-CN" dirty="0"/>
              <a:t>若希望主窗体在应用程序启动时就隐藏，读者会发现，使用这两种方法都不可行。因为</a:t>
            </a:r>
            <a:r>
              <a:rPr lang="en-US" altLang="zh-CN" dirty="0"/>
              <a:t>C#</a:t>
            </a:r>
            <a:r>
              <a:rPr lang="zh-CN" altLang="zh-CN" dirty="0"/>
              <a:t>默认启动窗体的生存期决定应用程序的生存期，即应用程序生命的开始也就是主窗体生命的开始，如</a:t>
            </a:r>
            <a:r>
              <a:rPr lang="en-US" altLang="zh-CN" dirty="0" err="1"/>
              <a:t>Program.cs</a:t>
            </a:r>
            <a:r>
              <a:rPr lang="zh-CN" altLang="zh-CN" dirty="0"/>
              <a:t>中的代码</a:t>
            </a:r>
            <a:r>
              <a:rPr lang="zh-CN" altLang="zh-CN" dirty="0" smtClean="0"/>
              <a:t>：</a:t>
            </a:r>
            <a:endParaRPr lang="zh-CN" altLang="zh-CN" dirty="0"/>
          </a:p>
        </p:txBody>
      </p:sp>
      <p:sp>
        <p:nvSpPr>
          <p:cNvPr id="4" name="TextBox 3"/>
          <p:cNvSpPr txBox="1"/>
          <p:nvPr/>
        </p:nvSpPr>
        <p:spPr>
          <a:xfrm>
            <a:off x="1467292" y="2061014"/>
            <a:ext cx="9122735" cy="4611826"/>
          </a:xfrm>
          <a:prstGeom prst="roundRect">
            <a:avLst>
              <a:gd name="adj" fmla="val 3573"/>
            </a:avLst>
          </a:prstGeom>
          <a:solidFill>
            <a:srgbClr val="EDD0D0"/>
          </a:solidFill>
        </p:spPr>
        <p:txBody>
          <a:bodyPr wrap="square" rtlCol="0">
            <a:spAutoFit/>
          </a:bodyPr>
          <a:lstStyle/>
          <a:p>
            <a:r>
              <a:rPr lang="en-US" altLang="zh-CN" sz="1600" dirty="0"/>
              <a:t>using System;</a:t>
            </a:r>
            <a:endParaRPr lang="zh-CN" altLang="zh-CN" sz="1600" dirty="0"/>
          </a:p>
          <a:p>
            <a:r>
              <a:rPr lang="en-US" altLang="zh-CN" sz="1600" dirty="0"/>
              <a:t>…</a:t>
            </a:r>
            <a:endParaRPr lang="zh-CN" altLang="zh-CN" sz="1600" dirty="0"/>
          </a:p>
          <a:p>
            <a:r>
              <a:rPr lang="en-US" altLang="zh-CN" sz="1600" dirty="0"/>
              <a:t>namespace </a:t>
            </a:r>
            <a:r>
              <a:rPr lang="en-US" altLang="zh-CN" sz="1600" dirty="0" err="1"/>
              <a:t>WindowsFormsDemo</a:t>
            </a:r>
            <a:endParaRPr lang="zh-CN" altLang="zh-CN" sz="1600" dirty="0"/>
          </a:p>
          <a:p>
            <a:r>
              <a:rPr lang="en-US" altLang="zh-CN" sz="1600" dirty="0"/>
              <a:t>{</a:t>
            </a:r>
            <a:endParaRPr lang="zh-CN" altLang="zh-CN" sz="1600" dirty="0"/>
          </a:p>
          <a:p>
            <a:r>
              <a:rPr lang="en-US" altLang="zh-CN" sz="1600" dirty="0"/>
              <a:t>    static class Program</a:t>
            </a:r>
            <a:endParaRPr lang="zh-CN" altLang="zh-CN" sz="1600" dirty="0"/>
          </a:p>
          <a:p>
            <a:r>
              <a:rPr lang="en-US" altLang="zh-CN" sz="1600" dirty="0"/>
              <a:t>    {</a:t>
            </a:r>
            <a:endParaRPr lang="zh-CN" altLang="zh-CN" sz="1600" dirty="0"/>
          </a:p>
          <a:p>
            <a:r>
              <a:rPr lang="en-US" altLang="zh-CN" sz="1600" dirty="0"/>
              <a:t>        /// &lt;summary&gt;</a:t>
            </a:r>
            <a:endParaRPr lang="zh-CN" altLang="zh-CN" sz="1600" dirty="0"/>
          </a:p>
          <a:p>
            <a:r>
              <a:rPr lang="en-US" altLang="zh-CN" sz="1600" dirty="0"/>
              <a:t>        /// </a:t>
            </a:r>
            <a:r>
              <a:rPr lang="zh-CN" altLang="zh-CN" sz="1600" dirty="0"/>
              <a:t>应用程序的主入口点</a:t>
            </a:r>
          </a:p>
          <a:p>
            <a:r>
              <a:rPr lang="en-US" altLang="zh-CN" sz="1600" dirty="0"/>
              <a:t>        /// &lt;/summary&gt;</a:t>
            </a:r>
            <a:endParaRPr lang="zh-CN" altLang="zh-CN" sz="1600" dirty="0"/>
          </a:p>
          <a:p>
            <a:r>
              <a:rPr lang="en-US" altLang="zh-CN" sz="1600" dirty="0"/>
              <a:t>        [</a:t>
            </a:r>
            <a:r>
              <a:rPr lang="en-US" altLang="zh-CN" sz="1600" dirty="0" err="1"/>
              <a:t>STAThread</a:t>
            </a:r>
            <a:r>
              <a:rPr lang="en-US" altLang="zh-CN" sz="1600" dirty="0"/>
              <a:t>]</a:t>
            </a:r>
            <a:endParaRPr lang="zh-CN" altLang="zh-CN" sz="1600" dirty="0"/>
          </a:p>
          <a:p>
            <a:r>
              <a:rPr lang="en-US" altLang="zh-CN" sz="1600" dirty="0"/>
              <a:t>        static void Main()</a:t>
            </a:r>
            <a:endParaRPr lang="zh-CN" altLang="zh-CN" sz="1600" dirty="0"/>
          </a:p>
          <a:p>
            <a:r>
              <a:rPr lang="en-US" altLang="zh-CN" sz="1600" dirty="0"/>
              <a:t>        {</a:t>
            </a:r>
            <a:endParaRPr lang="zh-CN" altLang="zh-CN" sz="1600" dirty="0"/>
          </a:p>
          <a:p>
            <a:r>
              <a:rPr lang="en-US" altLang="zh-CN" sz="1600" dirty="0"/>
              <a:t>            </a:t>
            </a:r>
            <a:r>
              <a:rPr lang="en-US" altLang="zh-CN" sz="1600" dirty="0" err="1"/>
              <a:t>Application.EnableVisualStyles</a:t>
            </a:r>
            <a:r>
              <a:rPr lang="en-US" altLang="zh-CN" sz="1600" dirty="0"/>
              <a:t>();</a:t>
            </a:r>
            <a:endParaRPr lang="zh-CN" altLang="zh-CN" sz="1600" dirty="0"/>
          </a:p>
          <a:p>
            <a:r>
              <a:rPr lang="en-US" altLang="zh-CN" sz="1600" dirty="0"/>
              <a:t>            </a:t>
            </a:r>
            <a:r>
              <a:rPr lang="en-US" altLang="zh-CN" sz="1600" dirty="0" err="1"/>
              <a:t>Application.SetCompatibleTextRenderingDefault</a:t>
            </a:r>
            <a:r>
              <a:rPr lang="en-US" altLang="zh-CN" sz="1600" dirty="0"/>
              <a:t>(false);</a:t>
            </a:r>
            <a:endParaRPr lang="zh-CN" altLang="zh-CN" sz="1600" dirty="0"/>
          </a:p>
          <a:p>
            <a:r>
              <a:rPr lang="en-US" altLang="zh-CN" sz="1600" dirty="0"/>
              <a:t>            </a:t>
            </a:r>
            <a:r>
              <a:rPr lang="en-US" altLang="zh-CN" sz="1600" dirty="0" err="1"/>
              <a:t>Application.Run</a:t>
            </a:r>
            <a:r>
              <a:rPr lang="en-US" altLang="zh-CN" sz="1600" dirty="0"/>
              <a:t>(</a:t>
            </a:r>
            <a:r>
              <a:rPr lang="en-US" altLang="zh-CN" sz="1600" b="1" dirty="0"/>
              <a:t>new </a:t>
            </a:r>
            <a:r>
              <a:rPr lang="en-US" altLang="zh-CN" sz="1600" b="1" dirty="0" err="1"/>
              <a:t>TestForm</a:t>
            </a:r>
            <a:r>
              <a:rPr lang="en-US" altLang="zh-CN" sz="1600" b="1" dirty="0"/>
              <a:t>()</a:t>
            </a:r>
            <a:r>
              <a:rPr lang="en-US" altLang="zh-CN" sz="1600" dirty="0"/>
              <a:t>);	// </a:t>
            </a:r>
            <a:r>
              <a:rPr lang="zh-CN" altLang="zh-CN" sz="1600" dirty="0"/>
              <a:t>应用程序</a:t>
            </a:r>
            <a:r>
              <a:rPr lang="en-US" altLang="zh-CN" sz="1600" dirty="0"/>
              <a:t>Application</a:t>
            </a:r>
            <a:r>
              <a:rPr lang="zh-CN" altLang="zh-CN" sz="1600" dirty="0"/>
              <a:t>“孕育”了窗体</a:t>
            </a:r>
            <a:r>
              <a:rPr lang="en-US" altLang="zh-CN" sz="1600" dirty="0" err="1"/>
              <a:t>TestForm</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158398307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1. </a:t>
            </a:r>
            <a:r>
              <a:rPr lang="zh-CN" altLang="zh-CN" sz="2800" b="1" dirty="0" smtClean="0"/>
              <a:t>窗体</a:t>
            </a:r>
            <a:r>
              <a:rPr lang="zh-CN" altLang="zh-CN" sz="2800" b="1" dirty="0"/>
              <a:t>可见性控制</a:t>
            </a:r>
          </a:p>
        </p:txBody>
      </p:sp>
      <p:sp>
        <p:nvSpPr>
          <p:cNvPr id="3" name="TextBox 2"/>
          <p:cNvSpPr txBox="1"/>
          <p:nvPr/>
        </p:nvSpPr>
        <p:spPr>
          <a:xfrm>
            <a:off x="1212111" y="1222744"/>
            <a:ext cx="9856381" cy="369332"/>
          </a:xfrm>
          <a:prstGeom prst="rect">
            <a:avLst/>
          </a:prstGeom>
          <a:noFill/>
        </p:spPr>
        <p:txBody>
          <a:bodyPr wrap="square" rtlCol="0">
            <a:spAutoFit/>
          </a:bodyPr>
          <a:lstStyle/>
          <a:p>
            <a:r>
              <a:rPr lang="zh-CN" altLang="zh-CN" dirty="0"/>
              <a:t>要使主窗体从一开始就隐藏，必须将应用程序的启动逻辑移动到单独的类中，将代码作如下修改</a:t>
            </a:r>
            <a:r>
              <a:rPr lang="zh-CN" altLang="zh-CN" dirty="0" smtClean="0"/>
              <a:t>：</a:t>
            </a:r>
            <a:endParaRPr lang="zh-CN" altLang="zh-CN" dirty="0"/>
          </a:p>
        </p:txBody>
      </p:sp>
      <p:sp>
        <p:nvSpPr>
          <p:cNvPr id="4" name="TextBox 3"/>
          <p:cNvSpPr txBox="1"/>
          <p:nvPr/>
        </p:nvSpPr>
        <p:spPr>
          <a:xfrm>
            <a:off x="1403497" y="1592076"/>
            <a:ext cx="9431079" cy="2945368"/>
          </a:xfrm>
          <a:prstGeom prst="roundRect">
            <a:avLst>
              <a:gd name="adj" fmla="val 5587"/>
            </a:avLst>
          </a:prstGeom>
          <a:solidFill>
            <a:srgbClr val="EDD0D0"/>
          </a:solidFill>
        </p:spPr>
        <p:txBody>
          <a:bodyPr wrap="square" rtlCol="0">
            <a:spAutoFit/>
          </a:bodyPr>
          <a:lstStyle/>
          <a:p>
            <a:r>
              <a:rPr lang="en-US" altLang="zh-CN" dirty="0"/>
              <a:t>…</a:t>
            </a:r>
            <a:endParaRPr lang="zh-CN" altLang="zh-CN" dirty="0"/>
          </a:p>
          <a:p>
            <a:r>
              <a:rPr lang="en-US" altLang="zh-CN" dirty="0"/>
              <a:t>static class Program</a:t>
            </a:r>
            <a:endParaRPr lang="zh-CN" altLang="zh-CN" dirty="0"/>
          </a:p>
          <a:p>
            <a:r>
              <a:rPr lang="en-US" altLang="zh-CN" dirty="0"/>
              <a:t>{</a:t>
            </a:r>
            <a:endParaRPr lang="zh-CN" altLang="zh-CN" dirty="0"/>
          </a:p>
          <a:p>
            <a:r>
              <a:rPr lang="en-US" altLang="zh-CN" dirty="0"/>
              <a:t>	…</a:t>
            </a:r>
            <a:endParaRPr lang="zh-CN" altLang="zh-CN" dirty="0"/>
          </a:p>
          <a:p>
            <a:r>
              <a:rPr lang="en-US" altLang="zh-CN" dirty="0"/>
              <a:t>    static void Main()</a:t>
            </a:r>
            <a:endParaRPr lang="zh-CN" altLang="zh-CN" dirty="0"/>
          </a:p>
          <a:p>
            <a:r>
              <a:rPr lang="en-US" altLang="zh-CN" dirty="0"/>
              <a:t>    {</a:t>
            </a:r>
            <a:endParaRPr lang="zh-CN" altLang="zh-CN" dirty="0"/>
          </a:p>
          <a:p>
            <a:r>
              <a:rPr lang="en-US" altLang="zh-CN" dirty="0"/>
              <a:t>		…</a:t>
            </a:r>
            <a:endParaRPr lang="zh-CN" altLang="zh-CN" dirty="0"/>
          </a:p>
          <a:p>
            <a:r>
              <a:rPr lang="en-US" altLang="zh-CN" dirty="0"/>
              <a:t>        </a:t>
            </a:r>
            <a:r>
              <a:rPr lang="en-US" altLang="zh-CN" dirty="0" err="1"/>
              <a:t>Application.Run</a:t>
            </a:r>
            <a:r>
              <a:rPr lang="en-US" altLang="zh-CN" dirty="0"/>
              <a:t>();				</a:t>
            </a:r>
            <a:r>
              <a:rPr lang="en-US" altLang="zh-CN" dirty="0" smtClean="0"/>
              <a:t>// </a:t>
            </a:r>
            <a:r>
              <a:rPr lang="zh-CN" altLang="zh-CN" dirty="0"/>
              <a:t>应用程序</a:t>
            </a:r>
            <a:r>
              <a:rPr lang="en-US" altLang="zh-CN" dirty="0"/>
              <a:t>Application</a:t>
            </a:r>
            <a:r>
              <a:rPr lang="zh-CN" altLang="zh-CN" dirty="0"/>
              <a:t>单独启动</a:t>
            </a:r>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172199621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 </a:t>
            </a:r>
            <a:r>
              <a:rPr lang="zh-CN" altLang="zh-CN" sz="2800" b="1" dirty="0" smtClean="0"/>
              <a:t>窗体</a:t>
            </a:r>
            <a:r>
              <a:rPr lang="zh-CN" altLang="zh-CN" sz="2800" b="1" dirty="0"/>
              <a:t>透明度调节</a:t>
            </a:r>
          </a:p>
        </p:txBody>
      </p:sp>
      <p:sp>
        <p:nvSpPr>
          <p:cNvPr id="3" name="TextBox 2"/>
          <p:cNvSpPr txBox="1"/>
          <p:nvPr/>
        </p:nvSpPr>
        <p:spPr>
          <a:xfrm>
            <a:off x="946298" y="1424763"/>
            <a:ext cx="10164725" cy="1700530"/>
          </a:xfrm>
          <a:prstGeom prst="rect">
            <a:avLst/>
          </a:prstGeom>
          <a:noFill/>
        </p:spPr>
        <p:txBody>
          <a:bodyPr wrap="square" rtlCol="0">
            <a:spAutoFit/>
          </a:bodyPr>
          <a:lstStyle/>
          <a:p>
            <a:pPr indent="446088">
              <a:lnSpc>
                <a:spcPct val="150000"/>
              </a:lnSpc>
            </a:pPr>
            <a:r>
              <a:rPr lang="zh-CN" altLang="zh-CN" dirty="0"/>
              <a:t>【例</a:t>
            </a:r>
            <a:r>
              <a:rPr lang="en-US" altLang="zh-CN" b="1" dirty="0"/>
              <a:t>4.2</a:t>
            </a:r>
            <a:r>
              <a:rPr lang="zh-CN" altLang="zh-CN" dirty="0"/>
              <a:t>】 设计一个</a:t>
            </a:r>
            <a:r>
              <a:rPr lang="en-US" altLang="zh-CN" dirty="0" err="1"/>
              <a:t>WinForm</a:t>
            </a:r>
            <a:r>
              <a:rPr lang="zh-CN" altLang="zh-CN" dirty="0"/>
              <a:t>应用程序，演示调节窗体的透明度。</a:t>
            </a:r>
          </a:p>
          <a:p>
            <a:pPr indent="446088">
              <a:lnSpc>
                <a:spcPct val="150000"/>
              </a:lnSpc>
            </a:pPr>
            <a:r>
              <a:rPr lang="zh-CN" altLang="zh-CN" dirty="0"/>
              <a:t>在项目</a:t>
            </a:r>
            <a:r>
              <a:rPr lang="en-US" altLang="zh-CN" baseline="-25000" dirty="0"/>
              <a:t> </a:t>
            </a:r>
            <a:r>
              <a:rPr lang="en-US" altLang="zh-CN" dirty="0" err="1"/>
              <a:t>WindowsFormsDemo</a:t>
            </a:r>
            <a:r>
              <a:rPr lang="en-US" altLang="zh-CN" baseline="-25000" dirty="0"/>
              <a:t> </a:t>
            </a:r>
            <a:r>
              <a:rPr lang="zh-CN" altLang="zh-CN" dirty="0"/>
              <a:t>中添加新窗体，方法是：右键单击项目，在弹出的快捷菜单中选择【添加】→【</a:t>
            </a:r>
            <a:r>
              <a:rPr lang="en-US" altLang="zh-CN" dirty="0"/>
              <a:t>Windows</a:t>
            </a:r>
            <a:r>
              <a:rPr lang="zh-CN" altLang="zh-CN" dirty="0"/>
              <a:t>窗体】，在【添加新项】对话框中单击【添加】即可。</a:t>
            </a:r>
          </a:p>
          <a:p>
            <a:pPr indent="446088">
              <a:lnSpc>
                <a:spcPct val="150000"/>
              </a:lnSpc>
            </a:pPr>
            <a:r>
              <a:rPr lang="zh-CN" altLang="zh-CN" dirty="0"/>
              <a:t>从工具箱中拖曳</a:t>
            </a:r>
            <a:r>
              <a:rPr lang="en-US" altLang="zh-CN" dirty="0"/>
              <a:t>2</a:t>
            </a:r>
            <a:r>
              <a:rPr lang="zh-CN" altLang="zh-CN" dirty="0"/>
              <a:t>个</a:t>
            </a:r>
            <a:r>
              <a:rPr lang="en-US" altLang="zh-CN" dirty="0"/>
              <a:t>Button</a:t>
            </a:r>
            <a:r>
              <a:rPr lang="zh-CN" altLang="zh-CN" dirty="0"/>
              <a:t>控件到窗体上，设置窗体和控件的属性如表</a:t>
            </a:r>
            <a:r>
              <a:rPr lang="en-US" altLang="zh-CN" dirty="0"/>
              <a:t>4.3</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618921457"/>
              </p:ext>
            </p:extLst>
          </p:nvPr>
        </p:nvGraphicFramePr>
        <p:xfrm>
          <a:off x="2381694" y="3374801"/>
          <a:ext cx="7089571" cy="1526808"/>
        </p:xfrm>
        <a:graphic>
          <a:graphicData uri="http://schemas.openxmlformats.org/drawingml/2006/table">
            <a:tbl>
              <a:tblPr/>
              <a:tblGrid>
                <a:gridCol w="988827"/>
                <a:gridCol w="1499191"/>
                <a:gridCol w="1229221"/>
                <a:gridCol w="3372332"/>
              </a:tblGrid>
              <a:tr h="381702">
                <a:tc>
                  <a:txBody>
                    <a:bodyPr/>
                    <a:lstStyle/>
                    <a:p>
                      <a:pPr algn="ctr">
                        <a:lnSpc>
                          <a:spcPts val="1400"/>
                        </a:lnSpc>
                        <a:spcAft>
                          <a:spcPts val="0"/>
                        </a:spcAft>
                      </a:pPr>
                      <a:r>
                        <a:rPr lang="zh-CN" sz="1400" kern="100">
                          <a:effectLst/>
                          <a:latin typeface="Times New Roman"/>
                          <a:ea typeface="宋体"/>
                        </a:rPr>
                        <a:t>类</a:t>
                      </a:r>
                      <a:r>
                        <a:rPr lang="en-US" sz="1400" kern="100">
                          <a:effectLst/>
                          <a:latin typeface="Times New Roman"/>
                          <a:ea typeface="宋体"/>
                        </a:rPr>
                        <a:t>    </a:t>
                      </a:r>
                      <a:r>
                        <a:rPr lang="zh-CN" sz="1400" kern="100">
                          <a:effectLst/>
                          <a:latin typeface="Times New Roman"/>
                          <a:ea typeface="宋体"/>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属</a:t>
                      </a:r>
                      <a:r>
                        <a:rPr lang="en-US" sz="1400" kern="100">
                          <a:effectLst/>
                          <a:latin typeface="Times New Roman"/>
                          <a:ea typeface="宋体"/>
                        </a:rPr>
                        <a:t>    </a:t>
                      </a:r>
                      <a:r>
                        <a:rPr lang="zh-CN" sz="1400" kern="10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设</a:t>
                      </a:r>
                      <a:r>
                        <a:rPr lang="en-US" sz="1400" kern="100">
                          <a:effectLst/>
                          <a:latin typeface="Times New Roman"/>
                          <a:ea typeface="宋体"/>
                        </a:rPr>
                        <a:t>  </a:t>
                      </a:r>
                      <a:r>
                        <a:rPr lang="zh-CN" sz="1400" kern="100">
                          <a:effectLst/>
                          <a:latin typeface="Times New Roman"/>
                          <a:ea typeface="宋体"/>
                        </a:rPr>
                        <a:t>置</a:t>
                      </a:r>
                      <a:r>
                        <a:rPr lang="en-US" sz="1400" kern="100">
                          <a:effectLst/>
                          <a:latin typeface="Times New Roman"/>
                          <a:ea typeface="宋体"/>
                        </a:rPr>
                        <a:t>  </a:t>
                      </a:r>
                      <a:r>
                        <a:rPr lang="zh-CN" sz="1400" kern="100">
                          <a:effectLst/>
                          <a:latin typeface="Times New Roman"/>
                          <a:ea typeface="宋体"/>
                        </a:rPr>
                        <a:t>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81702">
                <a:tc>
                  <a:txBody>
                    <a:bodyPr/>
                    <a:lstStyle/>
                    <a:p>
                      <a:pPr algn="ctr">
                        <a:lnSpc>
                          <a:spcPts val="1400"/>
                        </a:lnSpc>
                        <a:spcAft>
                          <a:spcPts val="0"/>
                        </a:spcAft>
                      </a:pPr>
                      <a:r>
                        <a:rPr lang="en-US" sz="1400" kern="100">
                          <a:effectLst/>
                          <a:latin typeface="Times New Roman"/>
                          <a:ea typeface="宋体"/>
                        </a:rPr>
                        <a:t>Form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FormOpacity</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可调节透明度的窗体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702">
                <a:tc>
                  <a:txBody>
                    <a:bodyPr/>
                    <a:lstStyle/>
                    <a:p>
                      <a:pPr algn="ctr">
                        <a:lnSpc>
                          <a:spcPts val="1400"/>
                        </a:lnSpc>
                        <a:spcAft>
                          <a:spcPts val="0"/>
                        </a:spcAft>
                      </a:pPr>
                      <a:r>
                        <a:rPr lang="en-US" sz="1400" kern="100">
                          <a:effectLst/>
                          <a:latin typeface="Times New Roman"/>
                          <a:ea typeface="宋体"/>
                        </a:rPr>
                        <a:t>Button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BtnAdd</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增加透明度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702">
                <a:tc>
                  <a:txBody>
                    <a:bodyPr/>
                    <a:lstStyle/>
                    <a:p>
                      <a:pPr algn="ctr">
                        <a:lnSpc>
                          <a:spcPts val="1400"/>
                        </a:lnSpc>
                        <a:spcAft>
                          <a:spcPts val="0"/>
                        </a:spcAft>
                      </a:pPr>
                      <a:r>
                        <a:rPr lang="en-US" sz="1400" kern="100">
                          <a:effectLst/>
                          <a:latin typeface="Times New Roman"/>
                          <a:ea typeface="宋体"/>
                        </a:rPr>
                        <a:t>Button</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BtnSub</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降低透明度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1549890"/>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 </a:t>
            </a:r>
            <a:r>
              <a:rPr lang="zh-CN" altLang="zh-CN" sz="2800" b="1" dirty="0" smtClean="0"/>
              <a:t>窗体</a:t>
            </a:r>
            <a:r>
              <a:rPr lang="zh-CN" altLang="zh-CN" sz="2800" b="1" dirty="0"/>
              <a:t>透明度调节</a:t>
            </a:r>
          </a:p>
        </p:txBody>
      </p:sp>
      <p:sp>
        <p:nvSpPr>
          <p:cNvPr id="3" name="TextBox 2"/>
          <p:cNvSpPr txBox="1"/>
          <p:nvPr/>
        </p:nvSpPr>
        <p:spPr>
          <a:xfrm>
            <a:off x="1063256" y="1158949"/>
            <a:ext cx="10207256" cy="646331"/>
          </a:xfrm>
          <a:prstGeom prst="rect">
            <a:avLst/>
          </a:prstGeom>
          <a:noFill/>
        </p:spPr>
        <p:txBody>
          <a:bodyPr wrap="square" rtlCol="0">
            <a:spAutoFit/>
          </a:bodyPr>
          <a:lstStyle/>
          <a:p>
            <a:pPr indent="446088"/>
            <a:r>
              <a:rPr lang="zh-CN" altLang="zh-CN" dirty="0"/>
              <a:t>表</a:t>
            </a:r>
            <a:r>
              <a:rPr lang="en-US" altLang="zh-CN" baseline="-25000" dirty="0"/>
              <a:t> </a:t>
            </a:r>
            <a:r>
              <a:rPr lang="en-US" altLang="zh-CN" dirty="0"/>
              <a:t>4.3</a:t>
            </a:r>
            <a:r>
              <a:rPr lang="en-US" altLang="zh-CN" baseline="-25000" dirty="0"/>
              <a:t> </a:t>
            </a:r>
            <a:r>
              <a:rPr lang="zh-CN" altLang="zh-CN" dirty="0"/>
              <a:t>中窗体与控件的名称是指它们的</a:t>
            </a:r>
            <a:r>
              <a:rPr lang="en-US" altLang="zh-CN" baseline="-25000" dirty="0"/>
              <a:t> </a:t>
            </a:r>
            <a:r>
              <a:rPr lang="en-US" altLang="zh-CN" dirty="0"/>
              <a:t>Name</a:t>
            </a:r>
            <a:r>
              <a:rPr lang="en-US" altLang="zh-CN" baseline="-25000" dirty="0"/>
              <a:t> </a:t>
            </a:r>
            <a:r>
              <a:rPr lang="zh-CN" altLang="zh-CN" dirty="0"/>
              <a:t>属性值，在窗体设计器中分别双击两个按钮，在代码编辑窗口中添加代码，代码如下</a:t>
            </a:r>
            <a:r>
              <a:rPr lang="zh-CN" altLang="zh-CN" dirty="0" smtClean="0"/>
              <a:t>：</a:t>
            </a:r>
            <a:endParaRPr lang="zh-CN" altLang="zh-CN" dirty="0"/>
          </a:p>
        </p:txBody>
      </p:sp>
      <p:sp>
        <p:nvSpPr>
          <p:cNvPr id="4" name="TextBox 3"/>
          <p:cNvSpPr txBox="1"/>
          <p:nvPr/>
        </p:nvSpPr>
        <p:spPr>
          <a:xfrm>
            <a:off x="1562986" y="1903228"/>
            <a:ext cx="9292856" cy="3890248"/>
          </a:xfrm>
          <a:prstGeom prst="roundRect">
            <a:avLst>
              <a:gd name="adj" fmla="val 4675"/>
            </a:avLst>
          </a:prstGeom>
          <a:solidFill>
            <a:srgbClr val="EDD0D0"/>
          </a:solidFill>
        </p:spPr>
        <p:txBody>
          <a:bodyPr wrap="square" rtlCol="0">
            <a:spAutoFit/>
          </a:bodyPr>
          <a:lstStyle/>
          <a:p>
            <a:r>
              <a:rPr lang="en-US" altLang="zh-CN" sz="1600" dirty="0"/>
              <a:t>private void </a:t>
            </a:r>
            <a:r>
              <a:rPr lang="en-US" altLang="zh-CN" sz="1600" dirty="0" err="1"/>
              <a:t>BtnAdd_Click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this.Opacity</a:t>
            </a:r>
            <a:r>
              <a:rPr lang="en-US" altLang="zh-CN" sz="1600" dirty="0"/>
              <a:t> += 0.1;</a:t>
            </a:r>
            <a:endParaRPr lang="zh-CN" altLang="zh-CN" sz="1600" dirty="0"/>
          </a:p>
          <a:p>
            <a:r>
              <a:rPr lang="en-US" altLang="zh-CN" sz="1600" dirty="0"/>
              <a:t>}</a:t>
            </a:r>
            <a:endParaRPr lang="zh-CN" altLang="zh-CN" sz="1600" dirty="0"/>
          </a:p>
          <a:p>
            <a:r>
              <a:rPr lang="en-US" altLang="zh-CN" sz="1600" dirty="0"/>
              <a:t>private void </a:t>
            </a:r>
            <a:r>
              <a:rPr lang="en-US" altLang="zh-CN" sz="1600" dirty="0" err="1"/>
              <a:t>BtnSub_Click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if (</a:t>
            </a:r>
            <a:r>
              <a:rPr lang="en-US" altLang="zh-CN" sz="1600" dirty="0" err="1"/>
              <a:t>this.Opacity</a:t>
            </a:r>
            <a:r>
              <a:rPr lang="en-US" altLang="zh-CN" sz="1600" dirty="0"/>
              <a:t> &gt; 0.2)</a:t>
            </a:r>
            <a:endParaRPr lang="zh-CN" altLang="zh-CN" sz="1600" dirty="0"/>
          </a:p>
          <a:p>
            <a:r>
              <a:rPr lang="en-US" altLang="zh-CN" sz="1600" dirty="0"/>
              <a:t>    {</a:t>
            </a:r>
            <a:endParaRPr lang="zh-CN" altLang="zh-CN" sz="1600" dirty="0"/>
          </a:p>
          <a:p>
            <a:r>
              <a:rPr lang="en-US" altLang="zh-CN" sz="1600" dirty="0"/>
              <a:t>        </a:t>
            </a:r>
            <a:r>
              <a:rPr lang="en-US" altLang="zh-CN" sz="1600" dirty="0" err="1"/>
              <a:t>this.Opacity</a:t>
            </a:r>
            <a:r>
              <a:rPr lang="en-US" altLang="zh-CN" sz="1600" dirty="0"/>
              <a:t> -= 0.1;</a:t>
            </a:r>
            <a:endParaRPr lang="zh-CN" altLang="zh-CN" sz="1600" dirty="0"/>
          </a:p>
          <a:p>
            <a:r>
              <a:rPr lang="en-US" altLang="zh-CN" sz="1600" dirty="0"/>
              <a:t>    }</a:t>
            </a:r>
            <a:endParaRPr lang="zh-CN" altLang="zh-CN" sz="1600" dirty="0"/>
          </a:p>
          <a:p>
            <a:r>
              <a:rPr lang="en-US" altLang="zh-CN" sz="1600" dirty="0"/>
              <a:t>    else</a:t>
            </a:r>
            <a:endParaRPr lang="zh-CN" altLang="zh-CN" sz="1600" dirty="0"/>
          </a:p>
          <a:p>
            <a:r>
              <a:rPr lang="en-US" altLang="zh-CN" sz="1600" dirty="0"/>
              <a:t>    {</a:t>
            </a:r>
            <a:endParaRPr lang="zh-CN" altLang="zh-CN" sz="1600" dirty="0"/>
          </a:p>
          <a:p>
            <a:r>
              <a:rPr lang="en-US" altLang="zh-CN" sz="1600" dirty="0"/>
              <a:t>        </a:t>
            </a:r>
            <a:r>
              <a:rPr lang="en-US" altLang="zh-CN" sz="1600" dirty="0" err="1"/>
              <a:t>this.Opacity</a:t>
            </a:r>
            <a:r>
              <a:rPr lang="en-US" altLang="zh-CN" sz="1600" dirty="0"/>
              <a:t> = 1;</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29230561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 </a:t>
            </a:r>
            <a:r>
              <a:rPr lang="zh-CN" altLang="zh-CN" sz="2800" b="1" dirty="0" smtClean="0"/>
              <a:t>窗体</a:t>
            </a:r>
            <a:r>
              <a:rPr lang="zh-CN" altLang="zh-CN" sz="2800" b="1" dirty="0"/>
              <a:t>透明度调节</a:t>
            </a:r>
          </a:p>
        </p:txBody>
      </p:sp>
      <p:sp>
        <p:nvSpPr>
          <p:cNvPr id="3" name="TextBox 2"/>
          <p:cNvSpPr txBox="1"/>
          <p:nvPr/>
        </p:nvSpPr>
        <p:spPr>
          <a:xfrm>
            <a:off x="861237" y="1297172"/>
            <a:ext cx="10292316" cy="923330"/>
          </a:xfrm>
          <a:prstGeom prst="rect">
            <a:avLst/>
          </a:prstGeom>
          <a:noFill/>
        </p:spPr>
        <p:txBody>
          <a:bodyPr wrap="square" rtlCol="0">
            <a:spAutoFit/>
          </a:bodyPr>
          <a:lstStyle/>
          <a:p>
            <a:pPr indent="446088"/>
            <a:r>
              <a:rPr lang="zh-CN" altLang="zh-CN" dirty="0"/>
              <a:t>由于这是本项目的第二个窗体，运行程序必须选择它为启动窗体。在“解决方案资源管理器”中打开</a:t>
            </a:r>
            <a:r>
              <a:rPr lang="en-US" altLang="zh-CN" dirty="0" err="1"/>
              <a:t>Program.cs</a:t>
            </a:r>
            <a:r>
              <a:rPr lang="zh-CN" altLang="zh-CN" dirty="0"/>
              <a:t>文件，在</a:t>
            </a:r>
            <a:r>
              <a:rPr lang="en-US" altLang="zh-CN" dirty="0"/>
              <a:t>Main</a:t>
            </a:r>
            <a:r>
              <a:rPr lang="zh-CN" altLang="zh-CN" dirty="0"/>
              <a:t>方法中将</a:t>
            </a:r>
            <a:r>
              <a:rPr lang="en-US" altLang="zh-CN" dirty="0"/>
              <a:t>Application</a:t>
            </a:r>
            <a:r>
              <a:rPr lang="zh-CN" altLang="zh-CN" dirty="0"/>
              <a:t>“孕育”的窗体</a:t>
            </a:r>
            <a:r>
              <a:rPr lang="en-US" altLang="zh-CN" dirty="0" err="1"/>
              <a:t>TestForm</a:t>
            </a:r>
            <a:r>
              <a:rPr lang="zh-CN" altLang="zh-CN" dirty="0"/>
              <a:t>修改为</a:t>
            </a:r>
            <a:r>
              <a:rPr lang="en-US" altLang="zh-CN" dirty="0" err="1"/>
              <a:t>FormOpacity</a:t>
            </a:r>
            <a:r>
              <a:rPr lang="zh-CN" altLang="zh-CN" dirty="0"/>
              <a:t>即可，代码如下</a:t>
            </a:r>
            <a:r>
              <a:rPr lang="zh-CN" altLang="zh-CN" dirty="0" smtClean="0"/>
              <a:t>：</a:t>
            </a:r>
            <a:endParaRPr lang="zh-CN" altLang="zh-CN" dirty="0"/>
          </a:p>
        </p:txBody>
      </p:sp>
      <p:sp>
        <p:nvSpPr>
          <p:cNvPr id="4" name="TextBox 3"/>
          <p:cNvSpPr txBox="1"/>
          <p:nvPr/>
        </p:nvSpPr>
        <p:spPr>
          <a:xfrm>
            <a:off x="1435395" y="2257765"/>
            <a:ext cx="9346019" cy="2429589"/>
          </a:xfrm>
          <a:prstGeom prst="roundRect">
            <a:avLst>
              <a:gd name="adj" fmla="val 6631"/>
            </a:avLst>
          </a:prstGeom>
          <a:solidFill>
            <a:srgbClr val="EDD0D0"/>
          </a:solidFill>
        </p:spPr>
        <p:txBody>
          <a:bodyPr wrap="square" rtlCol="0">
            <a:spAutoFit/>
          </a:bodyPr>
          <a:lstStyle/>
          <a:p>
            <a:r>
              <a:rPr lang="en-US" altLang="zh-CN" sz="1600" dirty="0"/>
              <a:t> …</a:t>
            </a:r>
            <a:endParaRPr lang="zh-CN" altLang="zh-CN" sz="1600" dirty="0"/>
          </a:p>
          <a:p>
            <a:r>
              <a:rPr lang="en-US" altLang="zh-CN" sz="1600" dirty="0"/>
              <a:t>[</a:t>
            </a:r>
            <a:r>
              <a:rPr lang="en-US" altLang="zh-CN" sz="1600" dirty="0" err="1"/>
              <a:t>STAThread</a:t>
            </a:r>
            <a:r>
              <a:rPr lang="en-US" altLang="zh-CN" sz="1600" dirty="0"/>
              <a:t>]</a:t>
            </a:r>
            <a:endParaRPr lang="zh-CN" altLang="zh-CN" sz="1600" dirty="0"/>
          </a:p>
          <a:p>
            <a:r>
              <a:rPr lang="en-US" altLang="zh-CN" sz="1600" dirty="0"/>
              <a:t>static void Main()</a:t>
            </a:r>
            <a:endParaRPr lang="zh-CN" altLang="zh-CN" sz="1600" dirty="0"/>
          </a:p>
          <a:p>
            <a:r>
              <a:rPr lang="en-US" altLang="zh-CN" sz="1600" dirty="0"/>
              <a:t>{</a:t>
            </a:r>
            <a:endParaRPr lang="zh-CN" altLang="zh-CN" sz="1600" dirty="0"/>
          </a:p>
          <a:p>
            <a:r>
              <a:rPr lang="en-US" altLang="zh-CN" sz="1600" dirty="0"/>
              <a:t>    </a:t>
            </a:r>
            <a:r>
              <a:rPr lang="en-US" altLang="zh-CN" sz="1600" dirty="0" err="1"/>
              <a:t>Application.EnableVisualStyles</a:t>
            </a:r>
            <a:r>
              <a:rPr lang="en-US" altLang="zh-CN" sz="1600" dirty="0"/>
              <a:t>();</a:t>
            </a:r>
            <a:endParaRPr lang="zh-CN" altLang="zh-CN" sz="1600" dirty="0"/>
          </a:p>
          <a:p>
            <a:r>
              <a:rPr lang="en-US" altLang="zh-CN" sz="1600" dirty="0"/>
              <a:t>    </a:t>
            </a:r>
            <a:r>
              <a:rPr lang="en-US" altLang="zh-CN" sz="1600" dirty="0" err="1"/>
              <a:t>Application.SetCompatibleTextRenderingDefault</a:t>
            </a:r>
            <a:r>
              <a:rPr lang="en-US" altLang="zh-CN" sz="1600" dirty="0"/>
              <a:t>(false);</a:t>
            </a:r>
            <a:endParaRPr lang="zh-CN" altLang="zh-CN" sz="1600" dirty="0"/>
          </a:p>
          <a:p>
            <a:r>
              <a:rPr lang="en-US" altLang="zh-CN" sz="1600" dirty="0"/>
              <a:t>    </a:t>
            </a:r>
            <a:r>
              <a:rPr lang="en-US" altLang="zh-CN" sz="1600" b="1" dirty="0"/>
              <a:t>//</a:t>
            </a:r>
            <a:r>
              <a:rPr lang="en-US" altLang="zh-CN" sz="1600" dirty="0" err="1"/>
              <a:t>Application.Run</a:t>
            </a:r>
            <a:r>
              <a:rPr lang="en-US" altLang="zh-CN" sz="1600" dirty="0"/>
              <a:t>(new </a:t>
            </a:r>
            <a:r>
              <a:rPr lang="en-US" altLang="zh-CN" sz="1600" dirty="0" err="1"/>
              <a:t>TestForm</a:t>
            </a:r>
            <a:r>
              <a:rPr lang="en-US" altLang="zh-CN" sz="1600" dirty="0"/>
              <a:t>());</a:t>
            </a:r>
            <a:endParaRPr lang="zh-CN" altLang="zh-CN" sz="1600" dirty="0"/>
          </a:p>
          <a:p>
            <a:r>
              <a:rPr lang="en-US" altLang="zh-CN" sz="1600" dirty="0"/>
              <a:t>    </a:t>
            </a:r>
            <a:r>
              <a:rPr lang="en-US" altLang="zh-CN" sz="1600" dirty="0" err="1"/>
              <a:t>Application.Run</a:t>
            </a:r>
            <a:r>
              <a:rPr lang="en-US" altLang="zh-CN" sz="1600" dirty="0"/>
              <a:t>(</a:t>
            </a:r>
            <a:r>
              <a:rPr lang="en-US" altLang="zh-CN" sz="1600" b="1" dirty="0"/>
              <a:t>new </a:t>
            </a:r>
            <a:r>
              <a:rPr lang="en-US" altLang="zh-CN" sz="1600" b="1" dirty="0" err="1"/>
              <a:t>FormOpacity</a:t>
            </a:r>
            <a:r>
              <a:rPr lang="en-US" altLang="zh-CN" sz="1600" b="1" dirty="0"/>
              <a:t>()</a:t>
            </a:r>
            <a:r>
              <a:rPr lang="en-US" altLang="zh-CN" sz="1600" dirty="0"/>
              <a:t>);</a:t>
            </a:r>
            <a:endParaRPr lang="zh-CN" altLang="zh-CN" sz="1600" dirty="0"/>
          </a:p>
          <a:p>
            <a:r>
              <a:rPr lang="en-US" altLang="zh-CN" sz="1600" dirty="0" smtClean="0"/>
              <a:t>}</a:t>
            </a:r>
          </a:p>
        </p:txBody>
      </p:sp>
    </p:spTree>
    <p:extLst>
      <p:ext uri="{BB962C8B-B14F-4D97-AF65-F5344CB8AC3E}">
        <p14:creationId xmlns:p14="http://schemas.microsoft.com/office/powerpoint/2010/main" val="38337245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 </a:t>
            </a:r>
            <a:r>
              <a:rPr lang="zh-CN" altLang="zh-CN" sz="2800" b="1" dirty="0" smtClean="0"/>
              <a:t>窗体</a:t>
            </a:r>
            <a:r>
              <a:rPr lang="zh-CN" altLang="zh-CN" sz="2800" b="1" dirty="0"/>
              <a:t>透明度调节</a:t>
            </a:r>
          </a:p>
        </p:txBody>
      </p:sp>
      <p:sp>
        <p:nvSpPr>
          <p:cNvPr id="3" name="矩形 2"/>
          <p:cNvSpPr/>
          <p:nvPr/>
        </p:nvSpPr>
        <p:spPr>
          <a:xfrm>
            <a:off x="1271038" y="1489962"/>
            <a:ext cx="5673348" cy="369332"/>
          </a:xfrm>
          <a:prstGeom prst="rect">
            <a:avLst/>
          </a:prstGeom>
        </p:spPr>
        <p:txBody>
          <a:bodyPr wrap="none">
            <a:spAutoFit/>
          </a:bodyPr>
          <a:lstStyle/>
          <a:p>
            <a:r>
              <a:rPr lang="zh-CN" altLang="zh-CN" dirty="0"/>
              <a:t>启动程序，调节窗体透明度前后如图</a:t>
            </a:r>
            <a:r>
              <a:rPr lang="en-US" altLang="zh-CN" dirty="0"/>
              <a:t>4.6</a:t>
            </a:r>
            <a:r>
              <a:rPr lang="zh-CN" altLang="zh-CN" dirty="0"/>
              <a:t>和图</a:t>
            </a:r>
            <a:r>
              <a:rPr lang="en-US" altLang="zh-CN" dirty="0"/>
              <a:t>4.7</a:t>
            </a:r>
            <a:r>
              <a:rPr lang="zh-CN" altLang="zh-CN" dirty="0"/>
              <a:t>所示。</a:t>
            </a:r>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668" y="2132384"/>
            <a:ext cx="3262487" cy="152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474" y="2132384"/>
            <a:ext cx="3199074" cy="151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77056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52668" y="3382879"/>
            <a:ext cx="2189630" cy="482919"/>
          </a:xfrm>
          <a:prstGeom prst="rect">
            <a:avLst/>
          </a:prstGeom>
        </p:spPr>
        <p:txBody>
          <a:bodyPr wrap="square" lIns="144000" tIns="0" rIns="144000" bIns="0">
            <a:noAutofit/>
          </a:bodyPr>
          <a:lstStyle/>
          <a:p>
            <a:r>
              <a:rPr lang="zh-CN" altLang="zh-CN" sz="2800" b="1" dirty="0"/>
              <a:t>窗体的定位</a:t>
            </a:r>
          </a:p>
        </p:txBody>
      </p:sp>
      <p:sp>
        <p:nvSpPr>
          <p:cNvPr id="2" name="矩形 1"/>
          <p:cNvSpPr/>
          <p:nvPr/>
        </p:nvSpPr>
        <p:spPr>
          <a:xfrm>
            <a:off x="4999503" y="3910272"/>
            <a:ext cx="215956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．初始位置的</a:t>
            </a:r>
            <a:r>
              <a:rPr lang="zh-CN" altLang="zh-CN" b="1" dirty="0" smtClean="0">
                <a:solidFill>
                  <a:srgbClr val="0070C0"/>
                </a:solidFill>
              </a:rPr>
              <a:t>设</a:t>
            </a:r>
            <a:r>
              <a:rPr lang="zh-CN" altLang="en-US" b="1" dirty="0" smtClean="0">
                <a:solidFill>
                  <a:srgbClr val="0070C0"/>
                </a:solidFill>
              </a:rPr>
              <a:t>定</a:t>
            </a:r>
            <a:endParaRPr lang="zh-CN" altLang="zh-CN" b="1" dirty="0">
              <a:solidFill>
                <a:srgbClr val="0070C0"/>
              </a:solidFill>
            </a:endParaRPr>
          </a:p>
        </p:txBody>
      </p:sp>
      <p:sp>
        <p:nvSpPr>
          <p:cNvPr id="3" name="矩形 2"/>
          <p:cNvSpPr/>
          <p:nvPr/>
        </p:nvSpPr>
        <p:spPr>
          <a:xfrm>
            <a:off x="3680873" y="4278200"/>
            <a:ext cx="263726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．以编程方式定位窗体</a:t>
            </a:r>
          </a:p>
        </p:txBody>
      </p:sp>
      <p:sp>
        <p:nvSpPr>
          <p:cNvPr id="4" name="矩形 3"/>
          <p:cNvSpPr/>
          <p:nvPr/>
        </p:nvSpPr>
        <p:spPr>
          <a:xfrm>
            <a:off x="6411837" y="4278200"/>
            <a:ext cx="263726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．使窗口始终位于最前</a:t>
            </a:r>
          </a:p>
        </p:txBody>
      </p:sp>
    </p:spTree>
    <p:extLst>
      <p:ext uri="{BB962C8B-B14F-4D97-AF65-F5344CB8AC3E}">
        <p14:creationId xmlns:p14="http://schemas.microsoft.com/office/powerpoint/2010/main" val="309304379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．初始位置的设定</a:t>
            </a:r>
          </a:p>
        </p:txBody>
      </p:sp>
      <p:sp>
        <p:nvSpPr>
          <p:cNvPr id="3" name="TextBox 2"/>
          <p:cNvSpPr txBox="1"/>
          <p:nvPr/>
        </p:nvSpPr>
        <p:spPr>
          <a:xfrm>
            <a:off x="2594344" y="1850065"/>
            <a:ext cx="3274828" cy="2860358"/>
          </a:xfrm>
          <a:prstGeom prst="round2DiagRect">
            <a:avLst/>
          </a:prstGeom>
          <a:noFill/>
          <a:ln>
            <a:solidFill>
              <a:schemeClr val="accent2">
                <a:lumMod val="75000"/>
              </a:schemeClr>
            </a:solidFill>
          </a:ln>
        </p:spPr>
        <p:txBody>
          <a:bodyPr wrap="square" rtlCol="0">
            <a:spAutoFit/>
          </a:bodyPr>
          <a:lstStyle/>
          <a:p>
            <a:r>
              <a:rPr lang="zh-CN" altLang="zh-CN" dirty="0"/>
              <a:t>窗体的初始位置通过</a:t>
            </a:r>
            <a:r>
              <a:rPr lang="en-US" altLang="zh-CN" baseline="-25000" dirty="0"/>
              <a:t> </a:t>
            </a:r>
            <a:r>
              <a:rPr lang="en-US" altLang="zh-CN" dirty="0" err="1"/>
              <a:t>StartPosition</a:t>
            </a:r>
            <a:r>
              <a:rPr lang="en-US" altLang="zh-CN" baseline="-25000" dirty="0"/>
              <a:t> </a:t>
            </a:r>
            <a:r>
              <a:rPr lang="zh-CN" altLang="zh-CN" dirty="0"/>
              <a:t>属性来指定，如图</a:t>
            </a:r>
            <a:r>
              <a:rPr lang="en-US" altLang="zh-CN" baseline="-25000" dirty="0"/>
              <a:t> </a:t>
            </a:r>
            <a:r>
              <a:rPr lang="en-US" altLang="zh-CN" dirty="0"/>
              <a:t>4.8</a:t>
            </a:r>
            <a:r>
              <a:rPr lang="en-US" altLang="zh-CN" baseline="-25000" dirty="0"/>
              <a:t> </a:t>
            </a:r>
            <a:r>
              <a:rPr lang="zh-CN" altLang="zh-CN" dirty="0"/>
              <a:t>所示，</a:t>
            </a:r>
            <a:r>
              <a:rPr lang="en-US" altLang="zh-CN" dirty="0"/>
              <a:t>Windows</a:t>
            </a:r>
            <a:r>
              <a:rPr lang="en-US" altLang="zh-CN" baseline="-25000" dirty="0"/>
              <a:t> </a:t>
            </a:r>
            <a:r>
              <a:rPr lang="zh-CN" altLang="zh-CN" dirty="0"/>
              <a:t>应用程序的</a:t>
            </a:r>
            <a:r>
              <a:rPr lang="en-US" altLang="zh-CN" dirty="0" err="1"/>
              <a:t>StartPosition</a:t>
            </a:r>
            <a:r>
              <a:rPr lang="en-US" altLang="zh-CN" baseline="-25000" dirty="0"/>
              <a:t> </a:t>
            </a:r>
            <a:r>
              <a:rPr lang="zh-CN" altLang="zh-CN" dirty="0"/>
              <a:t>属性默认为“</a:t>
            </a:r>
            <a:r>
              <a:rPr lang="en-US" altLang="zh-CN" dirty="0" err="1"/>
              <a:t>WindowsDefaultLocation</a:t>
            </a:r>
            <a:r>
              <a:rPr lang="zh-CN" altLang="zh-CN" dirty="0"/>
              <a:t>”，该设置通知操作系统在启动时根据当前屏幕分辨率计算该窗体的最佳位置</a:t>
            </a:r>
            <a:r>
              <a:rPr lang="zh-CN" altLang="zh-CN" dirty="0" smtClean="0"/>
              <a:t>。</a:t>
            </a:r>
            <a:endParaRPr lang="zh-CN" altLang="zh-CN" dirty="0"/>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234" y="1520500"/>
            <a:ext cx="2950682"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79159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1</a:t>
            </a:r>
            <a:r>
              <a:rPr lang="zh-CN" altLang="zh-CN" sz="2800" b="1" dirty="0" smtClean="0"/>
              <a:t>．初始位置的设定</a:t>
            </a:r>
            <a:endParaRPr lang="zh-CN" altLang="zh-CN" sz="2800" b="1" dirty="0"/>
          </a:p>
        </p:txBody>
      </p:sp>
      <p:sp>
        <p:nvSpPr>
          <p:cNvPr id="3" name="矩形 2"/>
          <p:cNvSpPr/>
          <p:nvPr/>
        </p:nvSpPr>
        <p:spPr>
          <a:xfrm>
            <a:off x="1463642" y="1404902"/>
            <a:ext cx="4352474" cy="369332"/>
          </a:xfrm>
          <a:prstGeom prst="rect">
            <a:avLst/>
          </a:prstGeom>
        </p:spPr>
        <p:txBody>
          <a:bodyPr wrap="none">
            <a:spAutoFit/>
          </a:bodyPr>
          <a:lstStyle/>
          <a:p>
            <a:r>
              <a:rPr lang="en-US" altLang="zh-CN" dirty="0" err="1"/>
              <a:t>StartPosition</a:t>
            </a:r>
            <a:r>
              <a:rPr lang="zh-CN" altLang="zh-CN" dirty="0"/>
              <a:t>属性各选项的含义见表</a:t>
            </a:r>
            <a:r>
              <a:rPr lang="en-US" altLang="zh-CN" dirty="0"/>
              <a:t>4.4</a:t>
            </a:r>
            <a:r>
              <a:rPr lang="zh-CN" altLang="zh-CN" dirty="0"/>
              <a:t>。</a:t>
            </a:r>
          </a:p>
        </p:txBody>
      </p:sp>
      <p:graphicFrame>
        <p:nvGraphicFramePr>
          <p:cNvPr id="4" name="表格 3"/>
          <p:cNvGraphicFramePr>
            <a:graphicFrameLocks noGrp="1"/>
          </p:cNvGraphicFramePr>
          <p:nvPr>
            <p:extLst>
              <p:ext uri="{D42A27DB-BD31-4B8C-83A1-F6EECF244321}">
                <p14:modId xmlns:p14="http://schemas.microsoft.com/office/powerpoint/2010/main" val="1672881742"/>
              </p:ext>
            </p:extLst>
          </p:nvPr>
        </p:nvGraphicFramePr>
        <p:xfrm>
          <a:off x="1570092" y="1887910"/>
          <a:ext cx="8254392" cy="2205627"/>
        </p:xfrm>
        <a:graphic>
          <a:graphicData uri="http://schemas.openxmlformats.org/drawingml/2006/table">
            <a:tbl>
              <a:tblPr/>
              <a:tblGrid>
                <a:gridCol w="2789985"/>
                <a:gridCol w="5464407"/>
              </a:tblGrid>
              <a:tr h="341547">
                <a:tc>
                  <a:txBody>
                    <a:bodyPr/>
                    <a:lstStyle/>
                    <a:p>
                      <a:pPr algn="ctr">
                        <a:lnSpc>
                          <a:spcPts val="1400"/>
                        </a:lnSpc>
                        <a:spcAft>
                          <a:spcPts val="0"/>
                        </a:spcAft>
                      </a:pPr>
                      <a:r>
                        <a:rPr lang="zh-CN" sz="1400" kern="100" dirty="0">
                          <a:effectLst/>
                          <a:latin typeface="Times New Roman"/>
                          <a:ea typeface="宋体"/>
                        </a:rPr>
                        <a:t>位</a:t>
                      </a:r>
                      <a:r>
                        <a:rPr lang="en-US" sz="1400" kern="100" dirty="0">
                          <a:effectLst/>
                          <a:latin typeface="Times New Roman"/>
                          <a:ea typeface="宋体"/>
                        </a:rPr>
                        <a:t>    </a:t>
                      </a:r>
                      <a:r>
                        <a:rPr lang="zh-CN" sz="1400" kern="100" dirty="0">
                          <a:effectLst/>
                          <a:latin typeface="Times New Roman"/>
                          <a:ea typeface="宋体"/>
                        </a:rPr>
                        <a:t>置</a:t>
                      </a:r>
                    </a:p>
                  </a:txBody>
                  <a:tcPr marL="36195" marR="3619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描</a:t>
                      </a:r>
                      <a:r>
                        <a:rPr lang="en-US" sz="1400" kern="100">
                          <a:effectLst/>
                          <a:latin typeface="Times New Roman"/>
                          <a:ea typeface="宋体"/>
                        </a:rPr>
                        <a:t>    </a:t>
                      </a:r>
                      <a:r>
                        <a:rPr lang="zh-CN" sz="1400" kern="100">
                          <a:effectLst/>
                          <a:latin typeface="Times New Roman"/>
                          <a:ea typeface="宋体"/>
                        </a:rPr>
                        <a:t>述</a:t>
                      </a:r>
                    </a:p>
                  </a:txBody>
                  <a:tcPr marL="36195" marR="3619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72816">
                <a:tc>
                  <a:txBody>
                    <a:bodyPr/>
                    <a:lstStyle/>
                    <a:p>
                      <a:pPr algn="just">
                        <a:lnSpc>
                          <a:spcPts val="1400"/>
                        </a:lnSpc>
                        <a:spcAft>
                          <a:spcPts val="0"/>
                        </a:spcAft>
                      </a:pPr>
                      <a:r>
                        <a:rPr lang="en-US" sz="1400" kern="0" dirty="0">
                          <a:effectLst/>
                          <a:latin typeface="Times New Roman"/>
                          <a:ea typeface="宋体"/>
                        </a:rPr>
                        <a:t>Manual</a:t>
                      </a:r>
                      <a:endParaRPr lang="zh-CN" sz="1400" kern="100" dirty="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ts val="1400"/>
                        </a:lnSpc>
                        <a:spcAft>
                          <a:spcPts val="0"/>
                        </a:spcAft>
                      </a:pPr>
                      <a:r>
                        <a:rPr lang="zh-CN" sz="1400" kern="0">
                          <a:effectLst/>
                          <a:latin typeface="Times New Roman"/>
                          <a:ea typeface="宋体"/>
                        </a:rPr>
                        <a:t>窗体的位置由</a:t>
                      </a:r>
                      <a:r>
                        <a:rPr lang="en-US" sz="1400" kern="0">
                          <a:effectLst/>
                          <a:latin typeface="Times New Roman"/>
                          <a:ea typeface="宋体"/>
                        </a:rPr>
                        <a:t>Location</a:t>
                      </a:r>
                      <a:r>
                        <a:rPr lang="zh-CN" sz="1400" kern="0">
                          <a:effectLst/>
                          <a:latin typeface="Times New Roman"/>
                          <a:ea typeface="宋体"/>
                        </a:rPr>
                        <a:t>属性确定</a:t>
                      </a:r>
                      <a:endParaRPr lang="zh-CN" sz="1400" kern="10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2816">
                <a:tc>
                  <a:txBody>
                    <a:bodyPr/>
                    <a:lstStyle/>
                    <a:p>
                      <a:pPr algn="just">
                        <a:lnSpc>
                          <a:spcPts val="1400"/>
                        </a:lnSpc>
                        <a:spcAft>
                          <a:spcPts val="0"/>
                        </a:spcAft>
                      </a:pPr>
                      <a:r>
                        <a:rPr lang="en-US" sz="1400" kern="0" dirty="0" err="1">
                          <a:effectLst/>
                          <a:latin typeface="Times New Roman"/>
                          <a:ea typeface="宋体"/>
                        </a:rPr>
                        <a:t>CenterScreen</a:t>
                      </a:r>
                      <a:endParaRPr lang="zh-CN" sz="1400" kern="100" dirty="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ts val="1400"/>
                        </a:lnSpc>
                        <a:spcAft>
                          <a:spcPts val="0"/>
                        </a:spcAft>
                      </a:pPr>
                      <a:r>
                        <a:rPr lang="zh-CN" sz="1400" kern="0" dirty="0">
                          <a:effectLst/>
                          <a:latin typeface="Times New Roman"/>
                          <a:ea typeface="宋体"/>
                        </a:rPr>
                        <a:t>窗体在当前显示窗口中居中，其尺寸在窗体大小中指定</a:t>
                      </a:r>
                      <a:endParaRPr lang="zh-CN" sz="1400" kern="100" dirty="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2816">
                <a:tc>
                  <a:txBody>
                    <a:bodyPr/>
                    <a:lstStyle/>
                    <a:p>
                      <a:pPr algn="just">
                        <a:lnSpc>
                          <a:spcPts val="1400"/>
                        </a:lnSpc>
                        <a:spcAft>
                          <a:spcPts val="0"/>
                        </a:spcAft>
                      </a:pPr>
                      <a:r>
                        <a:rPr lang="en-US" sz="1400" kern="0">
                          <a:effectLst/>
                          <a:latin typeface="Times New Roman"/>
                          <a:ea typeface="宋体"/>
                        </a:rPr>
                        <a:t>WindowsDefaultLocation</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ts val="1400"/>
                        </a:lnSpc>
                        <a:spcAft>
                          <a:spcPts val="0"/>
                        </a:spcAft>
                      </a:pPr>
                      <a:r>
                        <a:rPr lang="zh-CN" sz="1400" kern="0" dirty="0">
                          <a:effectLst/>
                          <a:latin typeface="Times New Roman"/>
                          <a:ea typeface="宋体"/>
                        </a:rPr>
                        <a:t>窗体定位在</a:t>
                      </a:r>
                      <a:r>
                        <a:rPr lang="en-US" sz="1400" kern="0" dirty="0">
                          <a:effectLst/>
                          <a:latin typeface="Times New Roman"/>
                          <a:ea typeface="宋体"/>
                        </a:rPr>
                        <a:t>Windows</a:t>
                      </a:r>
                      <a:r>
                        <a:rPr lang="zh-CN" sz="1400" kern="0" dirty="0">
                          <a:effectLst/>
                          <a:latin typeface="Times New Roman"/>
                          <a:ea typeface="宋体"/>
                        </a:rPr>
                        <a:t>默认位置，其尺寸在窗体大小中指定</a:t>
                      </a:r>
                      <a:r>
                        <a:rPr lang="en-US" sz="1400" kern="0" dirty="0">
                          <a:effectLst/>
                          <a:latin typeface="Times New Roman"/>
                          <a:ea typeface="宋体"/>
                        </a:rPr>
                        <a:t> </a:t>
                      </a:r>
                      <a:endParaRPr lang="zh-CN" sz="1400" kern="100" dirty="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2816">
                <a:tc>
                  <a:txBody>
                    <a:bodyPr/>
                    <a:lstStyle/>
                    <a:p>
                      <a:pPr algn="just">
                        <a:lnSpc>
                          <a:spcPts val="1400"/>
                        </a:lnSpc>
                        <a:spcAft>
                          <a:spcPts val="0"/>
                        </a:spcAft>
                      </a:pPr>
                      <a:r>
                        <a:rPr lang="en-US" sz="1400" kern="0">
                          <a:effectLst/>
                          <a:latin typeface="Times New Roman"/>
                          <a:ea typeface="宋体"/>
                        </a:rPr>
                        <a:t>WindowsDefaultBounds</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ts val="1400"/>
                        </a:lnSpc>
                        <a:spcAft>
                          <a:spcPts val="0"/>
                        </a:spcAft>
                      </a:pPr>
                      <a:r>
                        <a:rPr lang="zh-CN" sz="1400" kern="0" dirty="0">
                          <a:effectLst/>
                          <a:latin typeface="Times New Roman"/>
                          <a:ea typeface="宋体"/>
                        </a:rPr>
                        <a:t>窗体定位在</a:t>
                      </a:r>
                      <a:r>
                        <a:rPr lang="en-US" sz="1400" kern="0" dirty="0">
                          <a:effectLst/>
                          <a:latin typeface="Times New Roman"/>
                          <a:ea typeface="宋体"/>
                        </a:rPr>
                        <a:t>Windows</a:t>
                      </a:r>
                      <a:r>
                        <a:rPr lang="zh-CN" sz="1400" kern="0" dirty="0">
                          <a:effectLst/>
                          <a:latin typeface="Times New Roman"/>
                          <a:ea typeface="宋体"/>
                        </a:rPr>
                        <a:t>默认位置，其边界也由</a:t>
                      </a:r>
                      <a:r>
                        <a:rPr lang="en-US" sz="1400" kern="0" dirty="0">
                          <a:effectLst/>
                          <a:latin typeface="Times New Roman"/>
                          <a:ea typeface="宋体"/>
                        </a:rPr>
                        <a:t>Windows</a:t>
                      </a:r>
                      <a:r>
                        <a:rPr lang="zh-CN" sz="1400" kern="0" dirty="0">
                          <a:effectLst/>
                          <a:latin typeface="Times New Roman"/>
                          <a:ea typeface="宋体"/>
                        </a:rPr>
                        <a:t>默认决定</a:t>
                      </a:r>
                      <a:endParaRPr lang="zh-CN" sz="1400" kern="100" dirty="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372816">
                <a:tc>
                  <a:txBody>
                    <a:bodyPr/>
                    <a:lstStyle/>
                    <a:p>
                      <a:pPr algn="just">
                        <a:lnSpc>
                          <a:spcPts val="1400"/>
                        </a:lnSpc>
                        <a:spcAft>
                          <a:spcPts val="0"/>
                        </a:spcAft>
                      </a:pPr>
                      <a:r>
                        <a:rPr lang="en-US" sz="1400" kern="0">
                          <a:effectLst/>
                          <a:latin typeface="Times New Roman"/>
                          <a:ea typeface="宋体"/>
                        </a:rPr>
                        <a:t>CenterParent</a:t>
                      </a:r>
                      <a:endParaRPr lang="zh-CN" sz="1400" kern="100">
                        <a:effectLst/>
                        <a:latin typeface="Times New Roman"/>
                        <a:ea typeface="宋体"/>
                      </a:endParaRPr>
                    </a:p>
                  </a:txBody>
                  <a:tcPr marL="36195" marR="3619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ts val="1400"/>
                        </a:lnSpc>
                        <a:spcAft>
                          <a:spcPts val="0"/>
                        </a:spcAft>
                      </a:pPr>
                      <a:r>
                        <a:rPr lang="zh-CN" sz="1400" kern="0" dirty="0">
                          <a:effectLst/>
                          <a:latin typeface="Times New Roman"/>
                          <a:ea typeface="宋体"/>
                        </a:rPr>
                        <a:t>窗体在其父窗体中居中</a:t>
                      </a:r>
                      <a:endParaRPr lang="zh-CN" sz="1400" kern="100" dirty="0">
                        <a:effectLst/>
                        <a:latin typeface="Times New Roman"/>
                        <a:ea typeface="宋体"/>
                      </a:endParaRPr>
                    </a:p>
                  </a:txBody>
                  <a:tcPr marL="36195" marR="3619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799631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．以编程方式定位窗体</a:t>
            </a:r>
          </a:p>
        </p:txBody>
      </p:sp>
      <p:sp>
        <p:nvSpPr>
          <p:cNvPr id="3" name="TextBox 2"/>
          <p:cNvSpPr txBox="1"/>
          <p:nvPr/>
        </p:nvSpPr>
        <p:spPr>
          <a:xfrm>
            <a:off x="1988288" y="1288704"/>
            <a:ext cx="4476307" cy="4407694"/>
          </a:xfrm>
          <a:prstGeom prst="snip2DiagRect">
            <a:avLst/>
          </a:prstGeom>
          <a:noFill/>
          <a:ln>
            <a:solidFill>
              <a:schemeClr val="accent2">
                <a:lumMod val="75000"/>
              </a:schemeClr>
            </a:solidFill>
          </a:ln>
        </p:spPr>
        <p:txBody>
          <a:bodyPr wrap="square" rtlCol="0">
            <a:spAutoFit/>
          </a:bodyPr>
          <a:lstStyle/>
          <a:p>
            <a:pPr indent="712788"/>
            <a:r>
              <a:rPr lang="en-US" altLang="zh-CN" dirty="0"/>
              <a:t>Location</a:t>
            </a:r>
            <a:r>
              <a:rPr lang="zh-CN" altLang="zh-CN" dirty="0"/>
              <a:t>属性可支持任意动态地指定窗体在计算机屏幕上的显示位置，它以像素为单位指定窗体左上角的位置，在窗体的</a:t>
            </a:r>
            <a:r>
              <a:rPr lang="en-US" altLang="zh-CN" dirty="0"/>
              <a:t> </a:t>
            </a:r>
            <a:r>
              <a:rPr lang="en-US" altLang="zh-CN" dirty="0" err="1"/>
              <a:t>StartPosition</a:t>
            </a:r>
            <a:r>
              <a:rPr lang="en-US" altLang="zh-CN" dirty="0"/>
              <a:t> </a:t>
            </a:r>
            <a:r>
              <a:rPr lang="zh-CN" altLang="zh-CN" dirty="0"/>
              <a:t>属性被置为</a:t>
            </a:r>
            <a:r>
              <a:rPr lang="en-US" altLang="zh-CN" dirty="0"/>
              <a:t>Manual</a:t>
            </a:r>
            <a:r>
              <a:rPr lang="zh-CN" altLang="zh-CN" dirty="0"/>
              <a:t>的前提下，就可以为</a:t>
            </a:r>
            <a:r>
              <a:rPr lang="en-US" altLang="zh-CN" dirty="0"/>
              <a:t>Location</a:t>
            </a:r>
            <a:r>
              <a:rPr lang="zh-CN" altLang="zh-CN" dirty="0"/>
              <a:t>属性输入值（以逗号分隔）来定位窗体，其中第</a:t>
            </a:r>
            <a:r>
              <a:rPr lang="en-US" altLang="zh-CN" dirty="0"/>
              <a:t>1</a:t>
            </a:r>
            <a:r>
              <a:rPr lang="zh-CN" altLang="zh-CN" dirty="0"/>
              <a:t>个数字（</a:t>
            </a:r>
            <a:r>
              <a:rPr lang="en-US" altLang="zh-CN" dirty="0"/>
              <a:t>X</a:t>
            </a:r>
            <a:r>
              <a:rPr lang="zh-CN" altLang="zh-CN" dirty="0"/>
              <a:t>）是指窗体到显示区域左边界的距离（像素），第</a:t>
            </a:r>
            <a:r>
              <a:rPr lang="en-US" altLang="zh-CN" dirty="0"/>
              <a:t> 2 </a:t>
            </a:r>
            <a:r>
              <a:rPr lang="zh-CN" altLang="zh-CN" dirty="0"/>
              <a:t>个数字（</a:t>
            </a:r>
            <a:r>
              <a:rPr lang="en-US" altLang="zh-CN" dirty="0"/>
              <a:t>Y</a:t>
            </a:r>
            <a:r>
              <a:rPr lang="zh-CN" altLang="zh-CN" dirty="0"/>
              <a:t>）是指窗体到显示区域上边界的距离（像素），展开</a:t>
            </a:r>
            <a:r>
              <a:rPr lang="en-US" altLang="zh-CN" dirty="0"/>
              <a:t>Location</a:t>
            </a:r>
            <a:r>
              <a:rPr lang="zh-CN" altLang="zh-CN" dirty="0"/>
              <a:t>属性，分别输入</a:t>
            </a:r>
            <a:r>
              <a:rPr lang="en-US" altLang="zh-CN" dirty="0"/>
              <a:t>X</a:t>
            </a:r>
            <a:r>
              <a:rPr lang="zh-CN" altLang="zh-CN" dirty="0"/>
              <a:t>和</a:t>
            </a:r>
            <a:r>
              <a:rPr lang="en-US" altLang="zh-CN" dirty="0"/>
              <a:t>Y</a:t>
            </a:r>
            <a:r>
              <a:rPr lang="zh-CN" altLang="zh-CN" dirty="0"/>
              <a:t>子属性值，如图</a:t>
            </a:r>
            <a:r>
              <a:rPr lang="en-US" altLang="zh-CN" dirty="0"/>
              <a:t>4.9</a:t>
            </a:r>
            <a:r>
              <a:rPr lang="zh-CN" altLang="zh-CN" dirty="0"/>
              <a:t>所示</a:t>
            </a:r>
            <a:r>
              <a:rPr lang="zh-CN" altLang="zh-CN" dirty="0" smtClean="0"/>
              <a:t>。</a:t>
            </a:r>
            <a:endParaRPr lang="zh-CN" altLang="zh-CN" dirty="0"/>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138" y="1639848"/>
            <a:ext cx="3094076" cy="370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524033"/>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建立项目</a:t>
            </a:r>
          </a:p>
        </p:txBody>
      </p:sp>
      <p:sp>
        <p:nvSpPr>
          <p:cNvPr id="3" name="TextBox 2"/>
          <p:cNvSpPr txBox="1"/>
          <p:nvPr/>
        </p:nvSpPr>
        <p:spPr>
          <a:xfrm>
            <a:off x="893134" y="1254642"/>
            <a:ext cx="10302949" cy="923330"/>
          </a:xfrm>
          <a:prstGeom prst="rect">
            <a:avLst/>
          </a:prstGeom>
          <a:noFill/>
        </p:spPr>
        <p:txBody>
          <a:bodyPr wrap="square" rtlCol="0">
            <a:spAutoFit/>
          </a:bodyPr>
          <a:lstStyle/>
          <a:p>
            <a:pPr indent="446088"/>
            <a:r>
              <a:rPr lang="zh-CN" altLang="zh-CN" dirty="0"/>
              <a:t>【例</a:t>
            </a:r>
            <a:r>
              <a:rPr lang="en-US" altLang="zh-CN" b="1" dirty="0"/>
              <a:t>4.1</a:t>
            </a:r>
            <a:r>
              <a:rPr lang="zh-CN" altLang="zh-CN" dirty="0"/>
              <a:t>】 设计一个加法器，要求是图形界面的</a:t>
            </a:r>
            <a:r>
              <a:rPr lang="en-US" altLang="zh-CN" dirty="0"/>
              <a:t>Windows</a:t>
            </a:r>
            <a:r>
              <a:rPr lang="zh-CN" altLang="zh-CN" dirty="0"/>
              <a:t>程序。</a:t>
            </a:r>
          </a:p>
          <a:p>
            <a:pPr indent="446088"/>
            <a:r>
              <a:rPr lang="zh-CN" altLang="zh-CN" dirty="0"/>
              <a:t>在</a:t>
            </a:r>
            <a:r>
              <a:rPr lang="en-US" altLang="zh-CN" dirty="0"/>
              <a:t>Visual Studio 2015</a:t>
            </a:r>
            <a:r>
              <a:rPr lang="zh-CN" altLang="zh-CN" dirty="0"/>
              <a:t>开发环境（以下简称</a:t>
            </a:r>
            <a:r>
              <a:rPr lang="en-US" altLang="zh-CN" dirty="0"/>
              <a:t>VS 2015</a:t>
            </a:r>
            <a:r>
              <a:rPr lang="zh-CN" altLang="zh-CN" dirty="0"/>
              <a:t>）中单击【文件】→【新建】→【项目】，弹出如图</a:t>
            </a:r>
            <a:r>
              <a:rPr lang="en-US" altLang="zh-CN" dirty="0"/>
              <a:t>4.1</a:t>
            </a:r>
            <a:r>
              <a:rPr lang="zh-CN" altLang="zh-CN" dirty="0"/>
              <a:t>所示的“新建项目”对话框</a:t>
            </a:r>
            <a:r>
              <a:rPr lang="zh-CN" altLang="zh-CN" dirty="0" smtClean="0"/>
              <a:t>。</a:t>
            </a:r>
            <a:endParaRPr lang="zh-CN" altLang="zh-CN" dirty="0"/>
          </a:p>
        </p:txBody>
      </p:sp>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525" y="2177972"/>
            <a:ext cx="6052252" cy="418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70069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．以编程方式定位窗体</a:t>
            </a:r>
          </a:p>
        </p:txBody>
      </p:sp>
      <p:sp>
        <p:nvSpPr>
          <p:cNvPr id="3" name="TextBox 2"/>
          <p:cNvSpPr txBox="1"/>
          <p:nvPr/>
        </p:nvSpPr>
        <p:spPr>
          <a:xfrm>
            <a:off x="1041991" y="1509823"/>
            <a:ext cx="10154093" cy="869533"/>
          </a:xfrm>
          <a:prstGeom prst="rect">
            <a:avLst/>
          </a:prstGeom>
          <a:noFill/>
        </p:spPr>
        <p:txBody>
          <a:bodyPr wrap="square" rtlCol="0">
            <a:spAutoFit/>
          </a:bodyPr>
          <a:lstStyle/>
          <a:p>
            <a:pPr indent="446088">
              <a:lnSpc>
                <a:spcPct val="150000"/>
              </a:lnSpc>
            </a:pPr>
            <a:r>
              <a:rPr lang="en-US" altLang="zh-CN" dirty="0"/>
              <a:t>Location</a:t>
            </a:r>
            <a:r>
              <a:rPr lang="zh-CN" altLang="zh-CN" dirty="0"/>
              <a:t>属性的这些特点，使它非常适用于在编程时定位窗体。编写程序时，可以将窗体的</a:t>
            </a:r>
            <a:r>
              <a:rPr lang="en-US" altLang="zh-CN" dirty="0"/>
              <a:t>Location</a:t>
            </a:r>
            <a:r>
              <a:rPr lang="zh-CN" altLang="zh-CN" dirty="0"/>
              <a:t>属性设置为</a:t>
            </a:r>
            <a:r>
              <a:rPr lang="en-US" altLang="zh-CN" dirty="0"/>
              <a:t>Point</a:t>
            </a:r>
            <a:r>
              <a:rPr lang="zh-CN" altLang="zh-CN" dirty="0"/>
              <a:t>来定义窗体的位置，例如：</a:t>
            </a:r>
            <a:r>
              <a:rPr lang="en-US" altLang="zh-CN" dirty="0"/>
              <a:t> </a:t>
            </a:r>
            <a:endParaRPr lang="zh-CN" altLang="zh-CN" dirty="0"/>
          </a:p>
        </p:txBody>
      </p:sp>
      <p:sp>
        <p:nvSpPr>
          <p:cNvPr id="4" name="圆角矩形 3"/>
          <p:cNvSpPr/>
          <p:nvPr/>
        </p:nvSpPr>
        <p:spPr>
          <a:xfrm>
            <a:off x="1565869" y="2478790"/>
            <a:ext cx="8747712" cy="408623"/>
          </a:xfrm>
          <a:prstGeom prst="roundRect">
            <a:avLst/>
          </a:prstGeom>
          <a:solidFill>
            <a:srgbClr val="EDD0D0"/>
          </a:solidFill>
        </p:spPr>
        <p:txBody>
          <a:bodyPr wrap="square">
            <a:spAutoFit/>
          </a:bodyPr>
          <a:lstStyle/>
          <a:p>
            <a:r>
              <a:rPr lang="en-US" altLang="zh-CN" dirty="0" err="1"/>
              <a:t>this.Location</a:t>
            </a:r>
            <a:r>
              <a:rPr lang="en-US" altLang="zh-CN" dirty="0"/>
              <a:t> = new Point(100, 100);</a:t>
            </a:r>
            <a:endParaRPr lang="zh-CN" altLang="zh-CN" dirty="0"/>
          </a:p>
        </p:txBody>
      </p:sp>
      <p:sp>
        <p:nvSpPr>
          <p:cNvPr id="5" name="矩形 4"/>
          <p:cNvSpPr/>
          <p:nvPr/>
        </p:nvSpPr>
        <p:spPr>
          <a:xfrm>
            <a:off x="1041991" y="2967335"/>
            <a:ext cx="9920176" cy="923330"/>
          </a:xfrm>
          <a:prstGeom prst="rect">
            <a:avLst/>
          </a:prstGeom>
        </p:spPr>
        <p:txBody>
          <a:bodyPr wrap="square">
            <a:spAutoFit/>
          </a:bodyPr>
          <a:lstStyle/>
          <a:p>
            <a:pPr>
              <a:lnSpc>
                <a:spcPct val="150000"/>
              </a:lnSpc>
            </a:pPr>
            <a:r>
              <a:rPr lang="zh-CN" altLang="zh-CN" dirty="0"/>
              <a:t>或使用</a:t>
            </a:r>
            <a:r>
              <a:rPr lang="en-US" altLang="zh-CN" dirty="0"/>
              <a:t>Left</a:t>
            </a:r>
            <a:r>
              <a:rPr lang="zh-CN" altLang="zh-CN" dirty="0"/>
              <a:t>子属性（用于</a:t>
            </a:r>
            <a:r>
              <a:rPr lang="en-US" altLang="zh-CN" dirty="0"/>
              <a:t>X</a:t>
            </a:r>
            <a:r>
              <a:rPr lang="zh-CN" altLang="zh-CN" dirty="0"/>
              <a:t>坐标）和</a:t>
            </a:r>
            <a:r>
              <a:rPr lang="en-US" altLang="zh-CN" dirty="0"/>
              <a:t>Top</a:t>
            </a:r>
            <a:r>
              <a:rPr lang="zh-CN" altLang="zh-CN" dirty="0"/>
              <a:t>子属性（用于</a:t>
            </a:r>
            <a:r>
              <a:rPr lang="en-US" altLang="zh-CN" dirty="0"/>
              <a:t>Y</a:t>
            </a:r>
            <a:r>
              <a:rPr lang="zh-CN" altLang="zh-CN" dirty="0"/>
              <a:t>坐标）更改窗体位置的</a:t>
            </a:r>
            <a:r>
              <a:rPr lang="en-US" altLang="zh-CN" i="1" dirty="0"/>
              <a:t>X</a:t>
            </a:r>
            <a:r>
              <a:rPr lang="zh-CN" altLang="zh-CN" dirty="0"/>
              <a:t>坐标和</a:t>
            </a:r>
            <a:r>
              <a:rPr lang="en-US" altLang="zh-CN" dirty="0"/>
              <a:t>Y</a:t>
            </a:r>
            <a:r>
              <a:rPr lang="zh-CN" altLang="zh-CN" dirty="0"/>
              <a:t>坐标。例如，将窗体的</a:t>
            </a:r>
            <a:r>
              <a:rPr lang="en-US" altLang="zh-CN" dirty="0"/>
              <a:t>X</a:t>
            </a:r>
            <a:r>
              <a:rPr lang="zh-CN" altLang="zh-CN" dirty="0"/>
              <a:t>坐标调整为</a:t>
            </a:r>
            <a:r>
              <a:rPr lang="en-US" altLang="zh-CN" dirty="0"/>
              <a:t>300</a:t>
            </a:r>
            <a:r>
              <a:rPr lang="zh-CN" altLang="zh-CN" dirty="0"/>
              <a:t>个像素点：</a:t>
            </a:r>
          </a:p>
        </p:txBody>
      </p:sp>
      <p:sp>
        <p:nvSpPr>
          <p:cNvPr id="6" name="圆角矩形 5"/>
          <p:cNvSpPr/>
          <p:nvPr/>
        </p:nvSpPr>
        <p:spPr>
          <a:xfrm>
            <a:off x="1565869" y="3921159"/>
            <a:ext cx="8747712" cy="408623"/>
          </a:xfrm>
          <a:prstGeom prst="roundRect">
            <a:avLst/>
          </a:prstGeom>
          <a:solidFill>
            <a:srgbClr val="EDD0D0"/>
          </a:solidFill>
        </p:spPr>
        <p:txBody>
          <a:bodyPr wrap="square">
            <a:spAutoFit/>
          </a:bodyPr>
          <a:lstStyle/>
          <a:p>
            <a:r>
              <a:rPr lang="en-US" altLang="zh-CN" dirty="0" err="1"/>
              <a:t>this.Left</a:t>
            </a:r>
            <a:r>
              <a:rPr lang="en-US" altLang="zh-CN" dirty="0"/>
              <a:t> = 300;</a:t>
            </a:r>
            <a:endParaRPr lang="zh-CN" altLang="zh-CN" dirty="0"/>
          </a:p>
        </p:txBody>
      </p:sp>
    </p:spTree>
    <p:extLst>
      <p:ext uri="{BB962C8B-B14F-4D97-AF65-F5344CB8AC3E}">
        <p14:creationId xmlns:p14="http://schemas.microsoft.com/office/powerpoint/2010/main" val="38770185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．使窗口始终位于最前</a:t>
            </a:r>
          </a:p>
        </p:txBody>
      </p:sp>
      <p:sp>
        <p:nvSpPr>
          <p:cNvPr id="3" name="TextBox 2"/>
          <p:cNvSpPr txBox="1"/>
          <p:nvPr/>
        </p:nvSpPr>
        <p:spPr>
          <a:xfrm>
            <a:off x="1084521" y="1594884"/>
            <a:ext cx="9983972" cy="2116028"/>
          </a:xfrm>
          <a:prstGeom prst="rect">
            <a:avLst/>
          </a:prstGeom>
          <a:noFill/>
        </p:spPr>
        <p:txBody>
          <a:bodyPr wrap="square" rtlCol="0">
            <a:spAutoFit/>
          </a:bodyPr>
          <a:lstStyle/>
          <a:p>
            <a:pPr indent="446088">
              <a:lnSpc>
                <a:spcPct val="150000"/>
              </a:lnSpc>
            </a:pPr>
            <a:r>
              <a:rPr lang="zh-CN" altLang="zh-CN" dirty="0"/>
              <a:t>使用</a:t>
            </a:r>
            <a:r>
              <a:rPr lang="en-US" altLang="zh-CN" dirty="0"/>
              <a:t>Microsoft Windows 7/8/8.1/10</a:t>
            </a:r>
            <a:r>
              <a:rPr lang="zh-CN" altLang="zh-CN" dirty="0"/>
              <a:t>系统时，顶端的窗体始终位于指定应用程序中所有窗口的前面。例如，可能希望将浮动工具窗口保持在应用程序主窗口的前面。</a:t>
            </a:r>
            <a:r>
              <a:rPr lang="en-US" altLang="zh-CN" dirty="0" err="1"/>
              <a:t>TopMost</a:t>
            </a:r>
            <a:r>
              <a:rPr lang="zh-CN" altLang="zh-CN" dirty="0"/>
              <a:t>属性可控制窗体是否为最顶端的窗体。注意，即使最顶端的窗体不处于活动状态，它也会浮在其他非顶端窗体之前。</a:t>
            </a:r>
          </a:p>
          <a:p>
            <a:pPr indent="446088">
              <a:lnSpc>
                <a:spcPct val="150000"/>
              </a:lnSpc>
            </a:pPr>
            <a:r>
              <a:rPr lang="zh-CN" altLang="zh-CN" dirty="0"/>
              <a:t>要使窗体成为</a:t>
            </a:r>
            <a:r>
              <a:rPr lang="en-US" altLang="zh-CN" baseline="-25000" dirty="0"/>
              <a:t> </a:t>
            </a:r>
            <a:r>
              <a:rPr lang="en-US" altLang="zh-CN" dirty="0"/>
              <a:t>Windows</a:t>
            </a:r>
            <a:r>
              <a:rPr lang="zh-CN" altLang="zh-CN" dirty="0"/>
              <a:t>应用程序中最顶端的窗体，只要在属性窗口中将</a:t>
            </a:r>
            <a:r>
              <a:rPr lang="en-US" altLang="zh-CN" baseline="-25000" dirty="0"/>
              <a:t> </a:t>
            </a:r>
            <a:r>
              <a:rPr lang="en-US" altLang="zh-CN" dirty="0" err="1"/>
              <a:t>TopMost</a:t>
            </a:r>
            <a:r>
              <a:rPr lang="zh-CN" altLang="zh-CN" dirty="0"/>
              <a:t>属性设置为</a:t>
            </a:r>
            <a:r>
              <a:rPr lang="en-US" altLang="zh-CN" dirty="0"/>
              <a:t> true</a:t>
            </a:r>
            <a:r>
              <a:rPr lang="zh-CN" altLang="zh-CN" dirty="0"/>
              <a:t>即可，或者在程序代码中将</a:t>
            </a:r>
            <a:r>
              <a:rPr lang="en-US" altLang="zh-CN" dirty="0" err="1"/>
              <a:t>TopMost</a:t>
            </a:r>
            <a:r>
              <a:rPr lang="zh-CN" altLang="zh-CN" dirty="0"/>
              <a:t>属性设置为</a:t>
            </a:r>
            <a:r>
              <a:rPr lang="en-US" altLang="zh-CN" dirty="0"/>
              <a:t>true</a:t>
            </a:r>
            <a:r>
              <a:rPr lang="zh-CN" altLang="zh-CN" dirty="0"/>
              <a:t>，代码如下</a:t>
            </a:r>
            <a:r>
              <a:rPr lang="zh-CN" altLang="zh-CN" dirty="0" smtClean="0"/>
              <a:t>：</a:t>
            </a:r>
            <a:endParaRPr lang="zh-CN" altLang="zh-CN" dirty="0"/>
          </a:p>
        </p:txBody>
      </p:sp>
      <p:sp>
        <p:nvSpPr>
          <p:cNvPr id="4" name="圆角矩形 3"/>
          <p:cNvSpPr/>
          <p:nvPr/>
        </p:nvSpPr>
        <p:spPr>
          <a:xfrm>
            <a:off x="1591323" y="3797227"/>
            <a:ext cx="9094397" cy="408623"/>
          </a:xfrm>
          <a:prstGeom prst="roundRect">
            <a:avLst/>
          </a:prstGeom>
          <a:solidFill>
            <a:srgbClr val="EDD0D0"/>
          </a:solidFill>
        </p:spPr>
        <p:txBody>
          <a:bodyPr wrap="square">
            <a:spAutoFit/>
          </a:bodyPr>
          <a:lstStyle/>
          <a:p>
            <a:r>
              <a:rPr lang="en-US" altLang="zh-CN" dirty="0" err="1"/>
              <a:t>this.TopMost</a:t>
            </a:r>
            <a:r>
              <a:rPr lang="en-US" altLang="zh-CN" dirty="0"/>
              <a:t> = true;</a:t>
            </a:r>
            <a:endParaRPr lang="zh-CN" altLang="zh-CN" dirty="0"/>
          </a:p>
        </p:txBody>
      </p:sp>
    </p:spTree>
    <p:extLst>
      <p:ext uri="{BB962C8B-B14F-4D97-AF65-F5344CB8AC3E}">
        <p14:creationId xmlns:p14="http://schemas.microsoft.com/office/powerpoint/2010/main" val="3759243437"/>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1654784" y="1618608"/>
            <a:ext cx="8882432" cy="769441"/>
          </a:xfrm>
          <a:prstGeom prst="rect">
            <a:avLst/>
          </a:prstGeom>
          <a:noFill/>
        </p:spPr>
        <p:txBody>
          <a:bodyPr wrap="none" rtlCol="0">
            <a:spAutoFit/>
          </a:bodyPr>
          <a:lstStyle/>
          <a:p>
            <a:r>
              <a:rPr lang="zh-CN" altLang="en-US" sz="4400" b="1" dirty="0" smtClean="0">
                <a:solidFill>
                  <a:srgbClr val="9F604C"/>
                </a:solidFill>
                <a:latin typeface="+mj-ea"/>
                <a:ea typeface="+mj-ea"/>
              </a:rPr>
              <a:t>第</a:t>
            </a:r>
            <a:r>
              <a:rPr lang="en-US" altLang="zh-CN" sz="4400" b="1" dirty="0" smtClean="0">
                <a:solidFill>
                  <a:srgbClr val="9F604C"/>
                </a:solidFill>
                <a:latin typeface="+mj-ea"/>
                <a:ea typeface="+mj-ea"/>
              </a:rPr>
              <a:t>4</a:t>
            </a:r>
            <a:r>
              <a:rPr lang="zh-CN" altLang="en-US" sz="4400" b="1" dirty="0" smtClean="0">
                <a:solidFill>
                  <a:srgbClr val="9F604C"/>
                </a:solidFill>
                <a:latin typeface="+mj-ea"/>
                <a:ea typeface="+mj-ea"/>
              </a:rPr>
              <a:t>章 </a:t>
            </a:r>
            <a:r>
              <a:rPr lang="en-US" altLang="zh-CN" sz="4400" b="1" dirty="0">
                <a:solidFill>
                  <a:srgbClr val="9F604C"/>
                </a:solidFill>
              </a:rPr>
              <a:t>Windows</a:t>
            </a:r>
            <a:r>
              <a:rPr lang="zh-CN" altLang="zh-CN" sz="4400" b="1" dirty="0">
                <a:solidFill>
                  <a:srgbClr val="9F604C"/>
                </a:solidFill>
              </a:rPr>
              <a:t>应用程序开发基础</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684736" y="3627471"/>
            <a:ext cx="4448269" cy="584775"/>
          </a:xfrm>
          <a:prstGeom prst="rect">
            <a:avLst/>
          </a:prstGeom>
          <a:noFill/>
        </p:spPr>
        <p:txBody>
          <a:bodyPr wrap="none" rtlCol="0">
            <a:spAutoFit/>
          </a:bodyPr>
          <a:lstStyle/>
          <a:p>
            <a:r>
              <a:rPr lang="en-US" altLang="zh-CN" sz="3200" b="1" dirty="0" smtClean="0"/>
              <a:t>——</a:t>
            </a:r>
            <a:r>
              <a:rPr lang="en-US" altLang="zh-CN" sz="3200" b="1" dirty="0"/>
              <a:t>Windows</a:t>
            </a:r>
            <a:r>
              <a:rPr lang="zh-CN" altLang="zh-CN" sz="3200" b="1" dirty="0"/>
              <a:t>常用控件</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909930990"/>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710222" y="3382879"/>
            <a:ext cx="2967080" cy="482919"/>
          </a:xfrm>
          <a:prstGeom prst="rect">
            <a:avLst/>
          </a:prstGeom>
        </p:spPr>
        <p:txBody>
          <a:bodyPr wrap="square" lIns="144000" tIns="0" rIns="144000" bIns="0">
            <a:noAutofit/>
          </a:bodyPr>
          <a:lstStyle/>
          <a:p>
            <a:r>
              <a:rPr lang="zh-CN" altLang="zh-CN" sz="2800" b="1" dirty="0"/>
              <a:t>认识控件大家族</a:t>
            </a:r>
          </a:p>
        </p:txBody>
      </p:sp>
      <p:sp>
        <p:nvSpPr>
          <p:cNvPr id="2" name="矩形 1"/>
          <p:cNvSpPr/>
          <p:nvPr/>
        </p:nvSpPr>
        <p:spPr>
          <a:xfrm>
            <a:off x="5432594" y="3898800"/>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．家族谱系</a:t>
            </a:r>
          </a:p>
        </p:txBody>
      </p:sp>
      <p:sp>
        <p:nvSpPr>
          <p:cNvPr id="3" name="矩形 2"/>
          <p:cNvSpPr/>
          <p:nvPr/>
        </p:nvSpPr>
        <p:spPr>
          <a:xfrm>
            <a:off x="4475471" y="4266728"/>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．常用控件</a:t>
            </a:r>
          </a:p>
        </p:txBody>
      </p:sp>
      <p:sp>
        <p:nvSpPr>
          <p:cNvPr id="4" name="矩形 3"/>
          <p:cNvSpPr/>
          <p:nvPr/>
        </p:nvSpPr>
        <p:spPr>
          <a:xfrm>
            <a:off x="6193762" y="4279028"/>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．控件属性和事件</a:t>
            </a:r>
          </a:p>
        </p:txBody>
      </p:sp>
    </p:spTree>
    <p:extLst>
      <p:ext uri="{BB962C8B-B14F-4D97-AF65-F5344CB8AC3E}">
        <p14:creationId xmlns:p14="http://schemas.microsoft.com/office/powerpoint/2010/main" val="252212080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．家族谱系</a:t>
            </a:r>
          </a:p>
        </p:txBody>
      </p:sp>
      <p:sp>
        <p:nvSpPr>
          <p:cNvPr id="3" name="TextBox 2"/>
          <p:cNvSpPr txBox="1"/>
          <p:nvPr/>
        </p:nvSpPr>
        <p:spPr>
          <a:xfrm flipH="1">
            <a:off x="1988288" y="1616149"/>
            <a:ext cx="3572540" cy="2860358"/>
          </a:xfrm>
          <a:prstGeom prst="round2DiagRect">
            <a:avLst/>
          </a:prstGeom>
          <a:noFill/>
          <a:ln>
            <a:solidFill>
              <a:schemeClr val="accent2">
                <a:lumMod val="75000"/>
              </a:schemeClr>
            </a:solidFill>
          </a:ln>
        </p:spPr>
        <p:txBody>
          <a:bodyPr wrap="square" rtlCol="0">
            <a:spAutoFit/>
          </a:bodyPr>
          <a:lstStyle/>
          <a:p>
            <a:r>
              <a:rPr lang="en-US" altLang="zh-CN" dirty="0"/>
              <a:t>C#</a:t>
            </a:r>
            <a:r>
              <a:rPr lang="zh-CN" altLang="zh-CN" dirty="0"/>
              <a:t>中的很多对象被进一步封装，成为类似工业产品零件的部件，称之为“组件”，所以</a:t>
            </a:r>
            <a:r>
              <a:rPr lang="en-US" altLang="zh-CN" baseline="-25000" dirty="0"/>
              <a:t> </a:t>
            </a:r>
            <a:r>
              <a:rPr lang="en-US" altLang="zh-CN" dirty="0"/>
              <a:t>C#</a:t>
            </a:r>
            <a:r>
              <a:rPr lang="zh-CN" altLang="zh-CN" dirty="0"/>
              <a:t>也是面向组件的新型程序语言。</a:t>
            </a:r>
            <a:r>
              <a:rPr lang="en-US" altLang="zh-CN" dirty="0"/>
              <a:t>Control</a:t>
            </a:r>
            <a:r>
              <a:rPr lang="zh-CN" altLang="zh-CN" dirty="0"/>
              <a:t>（控件）类是“可视化组件”的基类，它形成了图形化用户界面的基础，属于</a:t>
            </a:r>
            <a:r>
              <a:rPr lang="en-US" altLang="zh-CN" dirty="0" err="1"/>
              <a:t>System.Windows.Forms</a:t>
            </a:r>
            <a:r>
              <a:rPr lang="zh-CN" altLang="zh-CN" dirty="0"/>
              <a:t>命名空间，如图</a:t>
            </a:r>
            <a:r>
              <a:rPr lang="en-US" altLang="zh-CN" dirty="0"/>
              <a:t>4.10</a:t>
            </a:r>
            <a:r>
              <a:rPr lang="zh-CN" altLang="zh-CN" dirty="0"/>
              <a:t>所示</a:t>
            </a:r>
            <a:r>
              <a:rPr lang="zh-CN" altLang="zh-CN" dirty="0" smtClean="0"/>
              <a:t>。</a:t>
            </a:r>
            <a:endParaRPr lang="zh-CN" altLang="zh-CN" dirty="0"/>
          </a:p>
        </p:txBody>
      </p:sp>
      <p:pic>
        <p:nvPicPr>
          <p:cNvPr id="11266" name="Picture 2" descr="4T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9535" y="1771130"/>
            <a:ext cx="3382630" cy="255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065221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．常用控件</a:t>
            </a:r>
          </a:p>
        </p:txBody>
      </p:sp>
      <p:sp>
        <p:nvSpPr>
          <p:cNvPr id="3" name="矩形 2"/>
          <p:cNvSpPr/>
          <p:nvPr/>
        </p:nvSpPr>
        <p:spPr>
          <a:xfrm>
            <a:off x="1325524" y="1372728"/>
            <a:ext cx="7329377" cy="369332"/>
          </a:xfrm>
          <a:prstGeom prst="rect">
            <a:avLst/>
          </a:prstGeom>
        </p:spPr>
        <p:txBody>
          <a:bodyPr wrap="square">
            <a:spAutoFit/>
          </a:bodyPr>
          <a:lstStyle/>
          <a:p>
            <a:r>
              <a:rPr lang="zh-CN" altLang="zh-CN" dirty="0"/>
              <a:t>图</a:t>
            </a:r>
            <a:r>
              <a:rPr lang="en-US" altLang="zh-CN" dirty="0"/>
              <a:t>4.11</a:t>
            </a:r>
            <a:r>
              <a:rPr lang="zh-CN" altLang="zh-CN" dirty="0"/>
              <a:t>是将要制作的“学生信息管理系统”表单界面的设计效果。</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445520832"/>
              </p:ext>
            </p:extLst>
          </p:nvPr>
        </p:nvGraphicFramePr>
        <p:xfrm>
          <a:off x="3892068" y="1850065"/>
          <a:ext cx="3327439" cy="4607223"/>
        </p:xfrm>
        <a:graphic>
          <a:graphicData uri="http://schemas.openxmlformats.org/presentationml/2006/ole">
            <mc:AlternateContent xmlns:mc="http://schemas.openxmlformats.org/markup-compatibility/2006">
              <mc:Choice xmlns:v="urn:schemas-microsoft-com:vml" Requires="v">
                <p:oleObj spid="_x0000_s12321" name="Visio" r:id="rId3" imgW="4227851" imgH="5846850" progId="Visio.Drawing.11">
                  <p:embed/>
                </p:oleObj>
              </mc:Choice>
              <mc:Fallback>
                <p:oleObj name="Visio" r:id="rId3" imgW="4227851" imgH="584685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068" y="1850065"/>
                        <a:ext cx="3327439" cy="4607223"/>
                      </a:xfrm>
                      <a:prstGeom prst="rect">
                        <a:avLst/>
                      </a:prstGeom>
                      <a:noFill/>
                    </p:spPr>
                  </p:pic>
                </p:oleObj>
              </mc:Fallback>
            </mc:AlternateContent>
          </a:graphicData>
        </a:graphic>
      </p:graphicFrame>
    </p:spTree>
    <p:extLst>
      <p:ext uri="{BB962C8B-B14F-4D97-AF65-F5344CB8AC3E}">
        <p14:creationId xmlns:p14="http://schemas.microsoft.com/office/powerpoint/2010/main" val="364270484"/>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．常用控件</a:t>
            </a:r>
          </a:p>
        </p:txBody>
      </p:sp>
      <p:sp>
        <p:nvSpPr>
          <p:cNvPr id="3" name="矩形 2"/>
          <p:cNvSpPr/>
          <p:nvPr/>
        </p:nvSpPr>
        <p:spPr>
          <a:xfrm>
            <a:off x="1039475" y="1298576"/>
            <a:ext cx="5583580" cy="369332"/>
          </a:xfrm>
          <a:prstGeom prst="rect">
            <a:avLst/>
          </a:prstGeom>
        </p:spPr>
        <p:txBody>
          <a:bodyPr wrap="none">
            <a:spAutoFit/>
          </a:bodyPr>
          <a:lstStyle/>
          <a:p>
            <a:r>
              <a:rPr lang="zh-CN" altLang="zh-CN" dirty="0"/>
              <a:t>各控件的名称及其在工具箱里的图标，列于表</a:t>
            </a:r>
            <a:r>
              <a:rPr lang="en-US" altLang="zh-CN" dirty="0"/>
              <a:t>4.5</a:t>
            </a:r>
            <a:r>
              <a:rPr lang="zh-CN" altLang="zh-CN" dirty="0"/>
              <a:t>中。</a:t>
            </a:r>
          </a:p>
        </p:txBody>
      </p:sp>
      <p:graphicFrame>
        <p:nvGraphicFramePr>
          <p:cNvPr id="4" name="表格 3"/>
          <p:cNvGraphicFramePr>
            <a:graphicFrameLocks noGrp="1"/>
          </p:cNvGraphicFramePr>
          <p:nvPr>
            <p:extLst>
              <p:ext uri="{D42A27DB-BD31-4B8C-83A1-F6EECF244321}">
                <p14:modId xmlns:p14="http://schemas.microsoft.com/office/powerpoint/2010/main" val="1043163688"/>
              </p:ext>
            </p:extLst>
          </p:nvPr>
        </p:nvGraphicFramePr>
        <p:xfrm>
          <a:off x="2604280" y="1874164"/>
          <a:ext cx="7124511" cy="4235632"/>
        </p:xfrm>
        <a:graphic>
          <a:graphicData uri="http://schemas.openxmlformats.org/drawingml/2006/table">
            <a:tbl>
              <a:tblPr/>
              <a:tblGrid>
                <a:gridCol w="865554"/>
                <a:gridCol w="2067109"/>
                <a:gridCol w="1551691"/>
                <a:gridCol w="2640157"/>
              </a:tblGrid>
              <a:tr h="264727">
                <a:tc>
                  <a:txBody>
                    <a:bodyPr/>
                    <a:lstStyle/>
                    <a:p>
                      <a:pPr algn="ctr">
                        <a:lnSpc>
                          <a:spcPts val="1400"/>
                        </a:lnSpc>
                        <a:spcAft>
                          <a:spcPts val="0"/>
                        </a:spcAft>
                      </a:pPr>
                      <a:r>
                        <a:rPr lang="zh-CN" sz="1400" kern="100">
                          <a:effectLst/>
                          <a:latin typeface="Times New Roman"/>
                          <a:ea typeface="宋体"/>
                        </a:rPr>
                        <a:t>标</a:t>
                      </a:r>
                      <a:r>
                        <a:rPr lang="en-US" sz="1400" kern="100">
                          <a:effectLst/>
                          <a:latin typeface="Times New Roman"/>
                          <a:ea typeface="宋体"/>
                        </a:rPr>
                        <a:t>    </a:t>
                      </a:r>
                      <a:r>
                        <a:rPr lang="zh-CN" sz="1400" kern="100">
                          <a:effectLst/>
                          <a:latin typeface="Times New Roman"/>
                          <a:ea typeface="宋体"/>
                        </a:rPr>
                        <a:t>号</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含</a:t>
                      </a:r>
                      <a:r>
                        <a:rPr lang="en-US" sz="1400" kern="100">
                          <a:effectLst/>
                          <a:latin typeface="Times New Roman"/>
                          <a:ea typeface="宋体"/>
                        </a:rPr>
                        <a:t>    </a:t>
                      </a:r>
                      <a:r>
                        <a:rPr lang="zh-CN" sz="1400" kern="10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对 应 图 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64727">
                <a:tc>
                  <a:txBody>
                    <a:bodyPr/>
                    <a:lstStyle/>
                    <a:p>
                      <a:pPr algn="ctr">
                        <a:lnSpc>
                          <a:spcPts val="1400"/>
                        </a:lnSpc>
                        <a:spcAft>
                          <a:spcPts val="0"/>
                        </a:spcAft>
                      </a:pPr>
                      <a:r>
                        <a:rPr lang="zh-CN" sz="1400" kern="100">
                          <a:effectLst/>
                          <a:latin typeface="Times New Roman"/>
                          <a:ea typeface="宋体"/>
                        </a:rPr>
                        <a:t>①</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标签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②</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③</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文本框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④</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RadioButton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单选按钮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⑤</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CheckBox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复选框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⑥</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PictureBox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图片框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GroupBox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分组框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ListBox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列表框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⑨</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ComboBox</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组合框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宋体"/>
                        </a:rPr>
                        <a:t>⑩</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DateTimePicker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日历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MS Mincho"/>
                          <a:cs typeface="MS Mincho"/>
                        </a:rPr>
                        <a:t>⑪</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StatusStrip</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状态栏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MS Mincho"/>
                          <a:cs typeface="MS Mincho"/>
                        </a:rPr>
                        <a:t>⑫</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StatusLabel</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状态标签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MS Mincho"/>
                          <a:cs typeface="MS Mincho"/>
                        </a:rPr>
                        <a:t>⑬</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ProgressBar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进度条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MS Mincho"/>
                          <a:cs typeface="MS Mincho"/>
                        </a:rPr>
                        <a:t>⑭</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Timer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定时器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727">
                <a:tc>
                  <a:txBody>
                    <a:bodyPr/>
                    <a:lstStyle/>
                    <a:p>
                      <a:pPr algn="ctr">
                        <a:lnSpc>
                          <a:spcPts val="1400"/>
                        </a:lnSpc>
                        <a:spcAft>
                          <a:spcPts val="0"/>
                        </a:spcAft>
                      </a:pPr>
                      <a:r>
                        <a:rPr lang="zh-CN" sz="1400" kern="100">
                          <a:effectLst/>
                          <a:latin typeface="Times New Roman"/>
                          <a:ea typeface="MS Mincho"/>
                          <a:cs typeface="MS Mincho"/>
                        </a:rPr>
                        <a:t>⑮</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OpenFileDialog</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打开文件对话框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Bef>
                          <a:spcPts val="180"/>
                        </a:spcBef>
                        <a:spcAft>
                          <a:spcPts val="180"/>
                        </a:spcAft>
                      </a:pPr>
                      <a:endParaRPr lang="en-US"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537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1751" y="2167694"/>
            <a:ext cx="477580" cy="208176"/>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751" y="2422877"/>
            <a:ext cx="477580" cy="213654"/>
          </a:xfrm>
          <a:prstGeom prst="rect">
            <a:avLst/>
          </a:prstGeom>
          <a:noFill/>
          <a:extLst>
            <a:ext uri="{909E8E84-426E-40DD-AFC4-6F175D3DCCD1}">
              <a14:hiddenFill xmlns:a14="http://schemas.microsoft.com/office/drawing/2010/main">
                <a:solidFill>
                  <a:srgbClr val="FFFFFF"/>
                </a:solidFill>
              </a14:hiddenFill>
            </a:ext>
          </a:extLst>
        </p:spPr>
      </p:pic>
      <p:pic>
        <p:nvPicPr>
          <p:cNvPr id="1537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1751" y="2667425"/>
            <a:ext cx="477580" cy="226222"/>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1751" y="2943871"/>
            <a:ext cx="477580" cy="220422"/>
          </a:xfrm>
          <a:prstGeom prst="rect">
            <a:avLst/>
          </a:prstGeom>
          <a:noFill/>
          <a:extLst>
            <a:ext uri="{909E8E84-426E-40DD-AFC4-6F175D3DCCD1}">
              <a14:hiddenFill xmlns:a14="http://schemas.microsoft.com/office/drawing/2010/main">
                <a:solidFill>
                  <a:srgbClr val="FFFFFF"/>
                </a:solidFill>
              </a14:hiddenFill>
            </a:ext>
          </a:extLst>
        </p:spPr>
      </p:pic>
      <p:pic>
        <p:nvPicPr>
          <p:cNvPr id="1537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1751" y="3220316"/>
            <a:ext cx="477579" cy="226222"/>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1751" y="3486131"/>
            <a:ext cx="477580" cy="226222"/>
          </a:xfrm>
          <a:prstGeom prst="rect">
            <a:avLst/>
          </a:prstGeom>
          <a:noFill/>
          <a:extLst>
            <a:ext uri="{909E8E84-426E-40DD-AFC4-6F175D3DCCD1}">
              <a14:hiddenFill xmlns:a14="http://schemas.microsoft.com/office/drawing/2010/main">
                <a:solidFill>
                  <a:srgbClr val="FFFFFF"/>
                </a:solidFill>
              </a14:hiddenFill>
            </a:ext>
          </a:extLst>
        </p:spPr>
      </p:pic>
      <p:pic>
        <p:nvPicPr>
          <p:cNvPr id="1536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1751" y="3762578"/>
            <a:ext cx="477580" cy="208176"/>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1751" y="4017760"/>
            <a:ext cx="477580" cy="213654"/>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51751" y="4262027"/>
            <a:ext cx="477580" cy="22622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1751" y="4538753"/>
            <a:ext cx="477580" cy="220422"/>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1751" y="4815202"/>
            <a:ext cx="477580" cy="208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4280" y="5077069"/>
            <a:ext cx="381886" cy="260377"/>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1751" y="5357462"/>
            <a:ext cx="477580" cy="19593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1751" y="5591376"/>
            <a:ext cx="477580" cy="209669"/>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1751" y="5864184"/>
            <a:ext cx="477580" cy="22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68268"/>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．控件属性和事件</a:t>
            </a:r>
          </a:p>
        </p:txBody>
      </p:sp>
      <p:sp>
        <p:nvSpPr>
          <p:cNvPr id="3" name="TextBox 2"/>
          <p:cNvSpPr txBox="1"/>
          <p:nvPr/>
        </p:nvSpPr>
        <p:spPr>
          <a:xfrm>
            <a:off x="903767" y="1180214"/>
            <a:ext cx="10356112" cy="923330"/>
          </a:xfrm>
          <a:prstGeom prst="rect">
            <a:avLst/>
          </a:prstGeom>
          <a:noFill/>
        </p:spPr>
        <p:txBody>
          <a:bodyPr wrap="square" rtlCol="0">
            <a:spAutoFit/>
          </a:bodyPr>
          <a:lstStyle/>
          <a:p>
            <a:pPr indent="446088"/>
            <a:r>
              <a:rPr lang="zh-CN" altLang="zh-CN" b="1" dirty="0"/>
              <a:t>（</a:t>
            </a:r>
            <a:r>
              <a:rPr lang="en-US" altLang="zh-CN" b="1" dirty="0"/>
              <a:t>1</a:t>
            </a:r>
            <a:r>
              <a:rPr lang="zh-CN" altLang="zh-CN" b="1" dirty="0"/>
              <a:t>）属性</a:t>
            </a:r>
          </a:p>
          <a:p>
            <a:pPr indent="446088"/>
            <a:r>
              <a:rPr lang="zh-CN" altLang="zh-CN" dirty="0"/>
              <a:t>大多数控件属性都派生于</a:t>
            </a:r>
            <a:r>
              <a:rPr lang="en-US" altLang="zh-CN" dirty="0"/>
              <a:t> </a:t>
            </a:r>
            <a:r>
              <a:rPr lang="en-US" altLang="zh-CN" dirty="0" err="1"/>
              <a:t>System.Windows.Forms.Control</a:t>
            </a:r>
            <a:r>
              <a:rPr lang="en-US" altLang="zh-CN" dirty="0"/>
              <a:t> </a:t>
            </a:r>
            <a:r>
              <a:rPr lang="zh-CN" altLang="zh-CN" dirty="0"/>
              <a:t>类，所以它们都有一些共同的属性，如表</a:t>
            </a:r>
            <a:r>
              <a:rPr lang="en-US" altLang="zh-CN" dirty="0"/>
              <a:t>4.6</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3864629476"/>
              </p:ext>
            </p:extLst>
          </p:nvPr>
        </p:nvGraphicFramePr>
        <p:xfrm>
          <a:off x="1828799" y="2155009"/>
          <a:ext cx="8697433" cy="4309585"/>
        </p:xfrm>
        <a:graphic>
          <a:graphicData uri="http://schemas.openxmlformats.org/drawingml/2006/table">
            <a:tbl>
              <a:tblPr firstRow="1" firstCol="1" lastRow="1" lastCol="1" bandRow="1" bandCol="1"/>
              <a:tblGrid>
                <a:gridCol w="1871331"/>
                <a:gridCol w="6826102"/>
              </a:tblGrid>
              <a:tr h="202502">
                <a:tc>
                  <a:txBody>
                    <a:bodyPr/>
                    <a:lstStyle/>
                    <a:p>
                      <a:pPr algn="ctr">
                        <a:lnSpc>
                          <a:spcPts val="1400"/>
                        </a:lnSpc>
                        <a:spcAft>
                          <a:spcPts val="0"/>
                        </a:spcAft>
                      </a:pPr>
                      <a:r>
                        <a:rPr lang="zh-CN" sz="1400" kern="100">
                          <a:effectLst/>
                          <a:latin typeface="Times New Roman"/>
                          <a:ea typeface="宋体"/>
                          <a:cs typeface="Times New Roman"/>
                        </a:rPr>
                        <a:t>属</a:t>
                      </a:r>
                      <a:r>
                        <a:rPr lang="en-US" sz="1400" kern="100">
                          <a:effectLst/>
                          <a:latin typeface="Times New Roman"/>
                          <a:ea typeface="宋体"/>
                          <a:cs typeface="Times New Roman"/>
                        </a:rPr>
                        <a:t>    </a:t>
                      </a:r>
                      <a:r>
                        <a:rPr lang="zh-CN" sz="1400" kern="100">
                          <a:effectLst/>
                          <a:latin typeface="Times New Roman"/>
                          <a:ea typeface="宋体"/>
                          <a:cs typeface="Times New Roman"/>
                        </a:rPr>
                        <a:t>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cs typeface="Times New Roman"/>
                        </a:rPr>
                        <a:t>含</a:t>
                      </a:r>
                      <a:r>
                        <a:rPr lang="en-US" sz="1400" kern="100">
                          <a:effectLst/>
                          <a:latin typeface="Times New Roman"/>
                          <a:ea typeface="宋体"/>
                          <a:cs typeface="Times New Roman"/>
                        </a:rPr>
                        <a:t>    </a:t>
                      </a:r>
                      <a:r>
                        <a:rPr lang="zh-CN" sz="1400" kern="100">
                          <a:effectLst/>
                          <a:latin typeface="Times New Roman"/>
                          <a:ea typeface="宋体"/>
                          <a:cs typeface="Times New Roman"/>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02502">
                <a:tc>
                  <a:txBody>
                    <a:bodyPr/>
                    <a:lstStyle/>
                    <a:p>
                      <a:pPr algn="just">
                        <a:lnSpc>
                          <a:spcPts val="1400"/>
                        </a:lnSpc>
                        <a:spcAft>
                          <a:spcPts val="0"/>
                        </a:spcAft>
                      </a:pPr>
                      <a:r>
                        <a:rPr lang="en-US" sz="1400" kern="100">
                          <a:effectLst/>
                          <a:latin typeface="Times New Roman"/>
                          <a:ea typeface="宋体"/>
                          <a:cs typeface="Times New Roman"/>
                        </a:rPr>
                        <a:t>Anchor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设置控件的哪个边缘锚定到其容器边缘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2502">
                <a:tc>
                  <a:txBody>
                    <a:bodyPr/>
                    <a:lstStyle/>
                    <a:p>
                      <a:pPr algn="just">
                        <a:lnSpc>
                          <a:spcPts val="1400"/>
                        </a:lnSpc>
                        <a:spcAft>
                          <a:spcPts val="0"/>
                        </a:spcAft>
                      </a:pPr>
                      <a:r>
                        <a:rPr lang="en-US" sz="1400" kern="100">
                          <a:effectLst/>
                          <a:latin typeface="Times New Roman"/>
                          <a:ea typeface="宋体"/>
                          <a:cs typeface="Times New Roman"/>
                        </a:rPr>
                        <a:t>Dock</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设置控件停靠到父容器的哪个边缘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2502">
                <a:tc>
                  <a:txBody>
                    <a:bodyPr/>
                    <a:lstStyle/>
                    <a:p>
                      <a:pPr algn="just">
                        <a:lnSpc>
                          <a:spcPts val="1400"/>
                        </a:lnSpc>
                        <a:spcAft>
                          <a:spcPts val="0"/>
                        </a:spcAft>
                      </a:pPr>
                      <a:r>
                        <a:rPr lang="en-US" sz="1400" kern="100">
                          <a:effectLst/>
                          <a:latin typeface="Times New Roman"/>
                          <a:ea typeface="宋体"/>
                          <a:cs typeface="Times New Roman"/>
                        </a:rPr>
                        <a:t>BackColor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获取或设置控件的背景色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2502">
                <a:tc>
                  <a:txBody>
                    <a:bodyPr/>
                    <a:lstStyle/>
                    <a:p>
                      <a:pPr algn="just">
                        <a:lnSpc>
                          <a:spcPts val="1400"/>
                        </a:lnSpc>
                        <a:spcAft>
                          <a:spcPts val="0"/>
                        </a:spcAft>
                      </a:pPr>
                      <a:r>
                        <a:rPr lang="en-US" sz="1400" kern="100">
                          <a:effectLst/>
                          <a:latin typeface="Times New Roman"/>
                          <a:ea typeface="宋体"/>
                          <a:cs typeface="Times New Roman"/>
                        </a:rPr>
                        <a:t>Cursor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获取或设置当鼠标指针位于控件上时显示的光标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2502">
                <a:tc>
                  <a:txBody>
                    <a:bodyPr/>
                    <a:lstStyle/>
                    <a:p>
                      <a:pPr algn="just">
                        <a:lnSpc>
                          <a:spcPts val="1400"/>
                        </a:lnSpc>
                        <a:spcAft>
                          <a:spcPts val="0"/>
                        </a:spcAft>
                      </a:pPr>
                      <a:r>
                        <a:rPr lang="en-US" sz="1400" kern="100">
                          <a:effectLst/>
                          <a:latin typeface="Times New Roman"/>
                          <a:ea typeface="宋体"/>
                          <a:cs typeface="Times New Roman"/>
                        </a:rPr>
                        <a:t>Enabled</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设置控件是否可以对用户交互做出响应</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2502">
                <a:tc>
                  <a:txBody>
                    <a:bodyPr/>
                    <a:lstStyle/>
                    <a:p>
                      <a:pPr algn="just">
                        <a:lnSpc>
                          <a:spcPts val="1400"/>
                        </a:lnSpc>
                        <a:spcAft>
                          <a:spcPts val="0"/>
                        </a:spcAft>
                      </a:pPr>
                      <a:r>
                        <a:rPr lang="en-US" sz="1400" kern="100">
                          <a:effectLst/>
                          <a:latin typeface="Times New Roman"/>
                          <a:ea typeface="宋体"/>
                          <a:cs typeface="Times New Roman"/>
                        </a:rPr>
                        <a:t>Font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设置或获取控件显示文字的字体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ForeColor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获取或设置控件的前景色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Height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获取或设置控件的高度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Left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获取或设置控件的左边界到容器左边界的距离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Name</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获取或设置控件的名称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Parent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获取或设置控件的父容器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Right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获取或设置控件的右边界到容器左边界的距离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Tabindex</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获取或设置在控件容器上控件的</a:t>
                      </a:r>
                      <a:r>
                        <a:rPr lang="en-US" sz="1400" kern="100">
                          <a:effectLst/>
                          <a:latin typeface="Times New Roman"/>
                          <a:ea typeface="宋体"/>
                          <a:cs typeface="Times New Roman"/>
                        </a:rPr>
                        <a:t>Tab</a:t>
                      </a:r>
                      <a:r>
                        <a:rPr lang="zh-CN" sz="1400" kern="100">
                          <a:effectLst/>
                          <a:latin typeface="Times New Roman"/>
                          <a:ea typeface="宋体"/>
                          <a:cs typeface="Times New Roman"/>
                        </a:rPr>
                        <a:t>键的顺序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TabStop</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设置用户能否使用</a:t>
                      </a:r>
                      <a:r>
                        <a:rPr lang="en-US" sz="1400" kern="100">
                          <a:effectLst/>
                          <a:latin typeface="Times New Roman"/>
                          <a:ea typeface="宋体"/>
                          <a:cs typeface="Times New Roman"/>
                        </a:rPr>
                        <a:t>Tab</a:t>
                      </a:r>
                      <a:r>
                        <a:rPr lang="zh-CN" sz="1400" kern="100">
                          <a:effectLst/>
                          <a:latin typeface="Times New Roman"/>
                          <a:ea typeface="宋体"/>
                          <a:cs typeface="Times New Roman"/>
                        </a:rPr>
                        <a:t>键将焦点放到该控件上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Tag</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获取或设置包括有关控件的数据对象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Text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获取或设置与此控件关联的文本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Top</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获取或设置控件的顶部距离其容器的顶部距离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Visible</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设置是否在运行时显示该控件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467">
                <a:tc>
                  <a:txBody>
                    <a:bodyPr/>
                    <a:lstStyle/>
                    <a:p>
                      <a:pPr algn="just">
                        <a:lnSpc>
                          <a:spcPts val="1400"/>
                        </a:lnSpc>
                        <a:spcAft>
                          <a:spcPts val="0"/>
                        </a:spcAft>
                      </a:pPr>
                      <a:r>
                        <a:rPr lang="en-US" sz="1400" kern="100">
                          <a:effectLst/>
                          <a:latin typeface="Times New Roman"/>
                          <a:ea typeface="宋体"/>
                          <a:cs typeface="Times New Roman"/>
                        </a:rPr>
                        <a:t>Width</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cs typeface="Times New Roman"/>
                        </a:rPr>
                        <a:t>获取或设置控件的宽度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15717935"/>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．控件属性和事件</a:t>
            </a:r>
          </a:p>
        </p:txBody>
      </p:sp>
      <p:sp>
        <p:nvSpPr>
          <p:cNvPr id="3" name="TextBox 2"/>
          <p:cNvSpPr txBox="1"/>
          <p:nvPr/>
        </p:nvSpPr>
        <p:spPr>
          <a:xfrm>
            <a:off x="967563" y="1095153"/>
            <a:ext cx="10228521" cy="646331"/>
          </a:xfrm>
          <a:prstGeom prst="rect">
            <a:avLst/>
          </a:prstGeom>
          <a:noFill/>
        </p:spPr>
        <p:txBody>
          <a:bodyPr wrap="square" rtlCol="0">
            <a:spAutoFit/>
          </a:bodyPr>
          <a:lstStyle/>
          <a:p>
            <a:r>
              <a:rPr lang="zh-CN" altLang="zh-CN" b="1" dirty="0"/>
              <a:t>（</a:t>
            </a:r>
            <a:r>
              <a:rPr lang="en-US" altLang="zh-CN" b="1" dirty="0"/>
              <a:t>2</a:t>
            </a:r>
            <a:r>
              <a:rPr lang="zh-CN" altLang="zh-CN" b="1" dirty="0"/>
              <a:t>）事件</a:t>
            </a:r>
          </a:p>
          <a:p>
            <a:r>
              <a:rPr lang="zh-CN" altLang="zh-CN" dirty="0"/>
              <a:t>控件对用户或应用程序的某些行为作出响应，这些行为称为事件。</a:t>
            </a:r>
            <a:r>
              <a:rPr lang="en-US" altLang="zh-CN" dirty="0"/>
              <a:t>Control</a:t>
            </a:r>
            <a:r>
              <a:rPr lang="zh-CN" altLang="zh-CN" dirty="0"/>
              <a:t>类的常见事件如表</a:t>
            </a:r>
            <a:r>
              <a:rPr lang="en-US" altLang="zh-CN" dirty="0"/>
              <a:t>4.7</a:t>
            </a:r>
            <a:r>
              <a:rPr lang="zh-CN" altLang="zh-CN" dirty="0"/>
              <a:t>所示</a:t>
            </a:r>
            <a:r>
              <a:rPr lang="zh-CN" altLang="zh-CN" dirty="0" smtClean="0"/>
              <a:t>。</a:t>
            </a:r>
            <a:endParaRPr lang="zh-CN" altLang="zh-CN" dirty="0"/>
          </a:p>
        </p:txBody>
      </p:sp>
      <p:graphicFrame>
        <p:nvGraphicFramePr>
          <p:cNvPr id="5" name="表格 4"/>
          <p:cNvGraphicFramePr>
            <a:graphicFrameLocks noGrp="1"/>
          </p:cNvGraphicFramePr>
          <p:nvPr>
            <p:extLst>
              <p:ext uri="{D42A27DB-BD31-4B8C-83A1-F6EECF244321}">
                <p14:modId xmlns:p14="http://schemas.microsoft.com/office/powerpoint/2010/main" val="1191146132"/>
              </p:ext>
            </p:extLst>
          </p:nvPr>
        </p:nvGraphicFramePr>
        <p:xfrm>
          <a:off x="1998921" y="1905292"/>
          <a:ext cx="7825563" cy="4495514"/>
        </p:xfrm>
        <a:graphic>
          <a:graphicData uri="http://schemas.openxmlformats.org/drawingml/2006/table">
            <a:tbl>
              <a:tblPr firstRow="1" firstCol="1" lastRow="1" lastCol="1" bandRow="1" bandCol="1"/>
              <a:tblGrid>
                <a:gridCol w="1498749"/>
                <a:gridCol w="6326814"/>
              </a:tblGrid>
              <a:tr h="236606">
                <a:tc>
                  <a:txBody>
                    <a:bodyPr/>
                    <a:lstStyle/>
                    <a:p>
                      <a:pPr algn="ctr">
                        <a:lnSpc>
                          <a:spcPts val="1400"/>
                        </a:lnSpc>
                        <a:spcAft>
                          <a:spcPts val="0"/>
                        </a:spcAft>
                      </a:pPr>
                      <a:r>
                        <a:rPr lang="zh-CN" sz="1400" kern="100" dirty="0">
                          <a:effectLst/>
                          <a:latin typeface="Times New Roman"/>
                          <a:ea typeface="宋体"/>
                          <a:cs typeface="Times New Roman"/>
                        </a:rPr>
                        <a:t>事</a:t>
                      </a:r>
                      <a:r>
                        <a:rPr lang="en-US" sz="1400" kern="100" dirty="0">
                          <a:effectLst/>
                          <a:latin typeface="Times New Roman"/>
                          <a:ea typeface="宋体"/>
                          <a:cs typeface="Times New Roman"/>
                        </a:rPr>
                        <a:t>    </a:t>
                      </a:r>
                      <a:r>
                        <a:rPr lang="zh-CN" sz="1400" kern="100" dirty="0">
                          <a:effectLst/>
                          <a:latin typeface="Times New Roman"/>
                          <a:ea typeface="宋体"/>
                          <a:cs typeface="Times New Roman"/>
                        </a:rPr>
                        <a:t>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cs typeface="Times New Roman"/>
                        </a:rPr>
                        <a:t>含</a:t>
                      </a:r>
                      <a:r>
                        <a:rPr lang="en-US" sz="1400" kern="100">
                          <a:effectLst/>
                          <a:latin typeface="Times New Roman"/>
                          <a:ea typeface="宋体"/>
                          <a:cs typeface="Times New Roman"/>
                        </a:rPr>
                        <a:t>    </a:t>
                      </a:r>
                      <a:r>
                        <a:rPr lang="zh-CN" sz="1400" kern="100">
                          <a:effectLst/>
                          <a:latin typeface="Times New Roman"/>
                          <a:ea typeface="宋体"/>
                          <a:cs typeface="Times New Roman"/>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36606">
                <a:tc>
                  <a:txBody>
                    <a:bodyPr/>
                    <a:lstStyle/>
                    <a:p>
                      <a:pPr algn="just">
                        <a:lnSpc>
                          <a:spcPts val="1400"/>
                        </a:lnSpc>
                        <a:spcAft>
                          <a:spcPts val="0"/>
                        </a:spcAft>
                      </a:pPr>
                      <a:r>
                        <a:rPr lang="en-US" sz="1400" kern="100">
                          <a:effectLst/>
                          <a:latin typeface="Times New Roman"/>
                          <a:ea typeface="宋体"/>
                          <a:cs typeface="Times New Roman"/>
                        </a:rPr>
                        <a:t>Click</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单击控件时发生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DoubleClick</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双击控件时发生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DragDrop</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当一个对象被拖到控件上，用户释放鼠标时发生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DragEnter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当被拖动的对象进入控件的边界时发生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DragLeave</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当被拖动的对象离开控件的边界时发生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DragOver</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当被拖动的对象在控件的范围内时发生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KeyDown</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在控件有焦点的情况下，按下任一个键时发生，在</a:t>
                      </a:r>
                      <a:r>
                        <a:rPr lang="en-US" sz="1400" kern="100">
                          <a:effectLst/>
                          <a:latin typeface="Times New Roman"/>
                          <a:ea typeface="宋体"/>
                          <a:cs typeface="Times New Roman"/>
                        </a:rPr>
                        <a:t>KeyPress</a:t>
                      </a:r>
                      <a:r>
                        <a:rPr lang="zh-CN" sz="1400" kern="100">
                          <a:effectLst/>
                          <a:latin typeface="Times New Roman"/>
                          <a:ea typeface="宋体"/>
                          <a:cs typeface="Times New Roman"/>
                        </a:rPr>
                        <a:t>前发生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KeyPress</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在控件有焦点的情况下，按下任一个键时发生，在</a:t>
                      </a:r>
                      <a:r>
                        <a:rPr lang="en-US" sz="1400" kern="100">
                          <a:effectLst/>
                          <a:latin typeface="Times New Roman"/>
                          <a:ea typeface="宋体"/>
                          <a:cs typeface="Times New Roman"/>
                        </a:rPr>
                        <a:t>KeyUp</a:t>
                      </a:r>
                      <a:r>
                        <a:rPr lang="zh-CN" sz="1400" kern="100">
                          <a:effectLst/>
                          <a:latin typeface="Times New Roman"/>
                          <a:ea typeface="宋体"/>
                          <a:cs typeface="Times New Roman"/>
                        </a:rPr>
                        <a:t>前发生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KeyUp</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在控件有焦点的情况下，释放按键时发生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GetFocus</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在控件接收焦点时发生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LostFocus</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在控件失去焦点时发生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MouseDown</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当鼠标指针位于控件上，并按下鼠标键时发生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dirty="0" err="1">
                          <a:effectLst/>
                          <a:latin typeface="Times New Roman"/>
                          <a:ea typeface="宋体"/>
                          <a:cs typeface="Times New Roman"/>
                        </a:rPr>
                        <a:t>MouseMove</a:t>
                      </a:r>
                      <a:endParaRPr lang="zh-CN" sz="1400" kern="100" dirty="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cs typeface="Times New Roman"/>
                        </a:rPr>
                        <a:t>当鼠标指针移到控件上时</a:t>
                      </a:r>
                      <a:r>
                        <a:rPr lang="zh-CN" sz="1400" kern="100" dirty="0" smtClean="0">
                          <a:effectLst/>
                          <a:latin typeface="Times New Roman"/>
                          <a:ea typeface="宋体"/>
                          <a:cs typeface="Times New Roman"/>
                        </a:rPr>
                        <a:t>发生</a:t>
                      </a:r>
                      <a:endParaRPr lang="zh-CN" sz="1400" kern="10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MouseUp</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当鼠标指针位于控件上，并释放鼠标键时发生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Paint</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重绘控件时发生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Validated</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在控件完成验证时发生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Validating</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在控件正在验证时发生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606">
                <a:tc>
                  <a:txBody>
                    <a:bodyPr/>
                    <a:lstStyle/>
                    <a:p>
                      <a:pPr algn="just">
                        <a:lnSpc>
                          <a:spcPts val="1400"/>
                        </a:lnSpc>
                        <a:spcAft>
                          <a:spcPts val="0"/>
                        </a:spcAft>
                      </a:pPr>
                      <a:r>
                        <a:rPr lang="en-US" sz="1400" kern="100">
                          <a:effectLst/>
                          <a:latin typeface="Times New Roman"/>
                          <a:ea typeface="宋体"/>
                          <a:cs typeface="Times New Roman"/>
                        </a:rPr>
                        <a:t>Resize</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cs typeface="Times New Roman"/>
                        </a:rPr>
                        <a:t>在调整控件大小时发生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434869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45315" y="3382878"/>
            <a:ext cx="2134706" cy="482919"/>
          </a:xfrm>
          <a:prstGeom prst="rect">
            <a:avLst/>
          </a:prstGeom>
        </p:spPr>
        <p:txBody>
          <a:bodyPr wrap="square" lIns="144000" tIns="0" rIns="144000" bIns="0">
            <a:noAutofit/>
          </a:bodyPr>
          <a:lstStyle/>
          <a:p>
            <a:r>
              <a:rPr lang="zh-CN" altLang="zh-CN" sz="2800" b="1" dirty="0" smtClean="0"/>
              <a:t>标</a:t>
            </a:r>
            <a:r>
              <a:rPr lang="en-US" altLang="zh-CN" sz="2800" b="1" dirty="0" smtClean="0"/>
              <a:t> </a:t>
            </a:r>
            <a:r>
              <a:rPr lang="zh-CN" altLang="zh-CN" sz="2800" b="1" dirty="0" smtClean="0"/>
              <a:t>签</a:t>
            </a:r>
            <a:r>
              <a:rPr lang="en-US" altLang="zh-CN" sz="2800" b="1" dirty="0" smtClean="0"/>
              <a:t> </a:t>
            </a:r>
            <a:r>
              <a:rPr lang="zh-CN" altLang="zh-CN" sz="2800" b="1" dirty="0" smtClean="0"/>
              <a:t>控</a:t>
            </a:r>
            <a:r>
              <a:rPr lang="en-US" altLang="zh-CN" sz="2800" b="1" dirty="0" smtClean="0"/>
              <a:t> </a:t>
            </a:r>
            <a:r>
              <a:rPr lang="zh-CN" altLang="zh-CN" sz="2800" b="1" dirty="0" smtClean="0"/>
              <a:t>件</a:t>
            </a:r>
            <a:endParaRPr lang="zh-CN" altLang="zh-CN" sz="2800" b="1" dirty="0"/>
          </a:p>
        </p:txBody>
      </p:sp>
    </p:spTree>
    <p:extLst>
      <p:ext uri="{BB962C8B-B14F-4D97-AF65-F5344CB8AC3E}">
        <p14:creationId xmlns:p14="http://schemas.microsoft.com/office/powerpoint/2010/main" val="317679343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界面设计</a:t>
            </a:r>
          </a:p>
        </p:txBody>
      </p:sp>
    </p:spTree>
    <p:extLst>
      <p:ext uri="{BB962C8B-B14F-4D97-AF65-F5344CB8AC3E}">
        <p14:creationId xmlns:p14="http://schemas.microsoft.com/office/powerpoint/2010/main" val="52672901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标签控件</a:t>
            </a:r>
          </a:p>
        </p:txBody>
      </p:sp>
      <p:sp>
        <p:nvSpPr>
          <p:cNvPr id="3" name="TextBox 2"/>
          <p:cNvSpPr txBox="1"/>
          <p:nvPr/>
        </p:nvSpPr>
        <p:spPr>
          <a:xfrm>
            <a:off x="1116419" y="1446028"/>
            <a:ext cx="9867014" cy="1700530"/>
          </a:xfrm>
          <a:prstGeom prst="rect">
            <a:avLst/>
          </a:prstGeom>
          <a:noFill/>
        </p:spPr>
        <p:txBody>
          <a:bodyPr wrap="square" rtlCol="0">
            <a:spAutoFit/>
          </a:bodyPr>
          <a:lstStyle/>
          <a:p>
            <a:pPr indent="542925">
              <a:lnSpc>
                <a:spcPct val="150000"/>
              </a:lnSpc>
            </a:pPr>
            <a:r>
              <a:rPr lang="zh-CN" altLang="zh-CN" dirty="0"/>
              <a:t>【例</a:t>
            </a:r>
            <a:r>
              <a:rPr lang="en-US" altLang="zh-CN" b="1" dirty="0"/>
              <a:t>4.3</a:t>
            </a:r>
            <a:r>
              <a:rPr lang="zh-CN" altLang="zh-CN" dirty="0"/>
              <a:t>】 使用</a:t>
            </a:r>
            <a:r>
              <a:rPr lang="en-US" altLang="zh-CN" dirty="0"/>
              <a:t> Label</a:t>
            </a:r>
            <a:r>
              <a:rPr lang="zh-CN" altLang="zh-CN" dirty="0"/>
              <a:t>和</a:t>
            </a:r>
            <a:r>
              <a:rPr lang="en-US" altLang="zh-CN" dirty="0"/>
              <a:t> </a:t>
            </a:r>
            <a:r>
              <a:rPr lang="en-US" altLang="zh-CN" dirty="0" err="1"/>
              <a:t>LinkLabel</a:t>
            </a:r>
            <a:r>
              <a:rPr lang="en-US" altLang="zh-CN" dirty="0"/>
              <a:t> </a:t>
            </a:r>
            <a:r>
              <a:rPr lang="zh-CN" altLang="zh-CN" dirty="0"/>
              <a:t>控件制作“学生信息管理系统”的欢迎界面。</a:t>
            </a:r>
          </a:p>
          <a:p>
            <a:pPr indent="542925">
              <a:lnSpc>
                <a:spcPct val="150000"/>
              </a:lnSpc>
            </a:pPr>
            <a:r>
              <a:rPr lang="zh-CN" altLang="zh-CN" dirty="0"/>
              <a:t>在项目</a:t>
            </a:r>
            <a:r>
              <a:rPr lang="en-US" altLang="zh-CN" baseline="-25000" dirty="0"/>
              <a:t> </a:t>
            </a:r>
            <a:r>
              <a:rPr lang="en-US" altLang="zh-CN" dirty="0" err="1"/>
              <a:t>StudentMIS</a:t>
            </a:r>
            <a:r>
              <a:rPr lang="en-US" altLang="zh-CN" baseline="-25000" dirty="0"/>
              <a:t> </a:t>
            </a:r>
            <a:r>
              <a:rPr lang="zh-CN" altLang="zh-CN" dirty="0"/>
              <a:t>中新建窗体，命名为</a:t>
            </a:r>
            <a:r>
              <a:rPr lang="en-US" altLang="zh-CN" baseline="-25000" dirty="0"/>
              <a:t> </a:t>
            </a:r>
            <a:r>
              <a:rPr lang="en-US" altLang="zh-CN" dirty="0"/>
              <a:t>Welcome</a:t>
            </a:r>
            <a:r>
              <a:rPr lang="zh-CN" altLang="zh-CN" dirty="0"/>
              <a:t>，从工具箱中拖曳</a:t>
            </a:r>
            <a:r>
              <a:rPr lang="en-US" altLang="zh-CN" baseline="-25000" dirty="0"/>
              <a:t> </a:t>
            </a:r>
            <a:r>
              <a:rPr lang="en-US" altLang="zh-CN" dirty="0"/>
              <a:t>2</a:t>
            </a:r>
            <a:r>
              <a:rPr lang="en-US" altLang="zh-CN" baseline="-25000" dirty="0"/>
              <a:t> </a:t>
            </a:r>
            <a:r>
              <a:rPr lang="zh-CN" altLang="zh-CN" dirty="0"/>
              <a:t>个</a:t>
            </a:r>
            <a:r>
              <a:rPr lang="en-US" altLang="zh-CN" baseline="-25000" dirty="0"/>
              <a:t> </a:t>
            </a:r>
            <a:r>
              <a:rPr lang="en-US" altLang="zh-CN" dirty="0"/>
              <a:t>Label</a:t>
            </a:r>
            <a:r>
              <a:rPr lang="en-US" altLang="zh-CN" baseline="-25000" dirty="0"/>
              <a:t> </a:t>
            </a:r>
            <a:r>
              <a:rPr lang="zh-CN" altLang="zh-CN" dirty="0"/>
              <a:t>和</a:t>
            </a:r>
            <a:r>
              <a:rPr lang="en-US" altLang="zh-CN" baseline="-25000" dirty="0"/>
              <a:t> </a:t>
            </a:r>
            <a:r>
              <a:rPr lang="en-US" altLang="zh-CN" dirty="0"/>
              <a:t>1</a:t>
            </a:r>
            <a:r>
              <a:rPr lang="en-US" altLang="zh-CN" baseline="-25000" dirty="0"/>
              <a:t> </a:t>
            </a:r>
            <a:r>
              <a:rPr lang="zh-CN" altLang="zh-CN" dirty="0"/>
              <a:t>个</a:t>
            </a:r>
            <a:r>
              <a:rPr lang="en-US" altLang="zh-CN" dirty="0" err="1"/>
              <a:t>LinkLabel</a:t>
            </a:r>
            <a:r>
              <a:rPr lang="zh-CN" altLang="zh-CN" dirty="0"/>
              <a:t>控件到窗体上。</a:t>
            </a:r>
          </a:p>
          <a:p>
            <a:pPr indent="542925">
              <a:lnSpc>
                <a:spcPct val="150000"/>
              </a:lnSpc>
            </a:pPr>
            <a:r>
              <a:rPr lang="zh-CN" altLang="zh-CN" dirty="0"/>
              <a:t>设置各控件的属性，如表</a:t>
            </a:r>
            <a:r>
              <a:rPr lang="en-US" altLang="zh-CN" dirty="0"/>
              <a:t>4.8</a:t>
            </a:r>
            <a:r>
              <a:rPr lang="zh-CN" altLang="zh-CN" dirty="0"/>
              <a:t>（文本的字体及颜色可自选，不再详细列出，下同）所示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777888882"/>
              </p:ext>
            </p:extLst>
          </p:nvPr>
        </p:nvGraphicFramePr>
        <p:xfrm>
          <a:off x="3127493" y="3332270"/>
          <a:ext cx="6186628" cy="1314160"/>
        </p:xfrm>
        <a:graphic>
          <a:graphicData uri="http://schemas.openxmlformats.org/drawingml/2006/table">
            <a:tbl>
              <a:tblPr/>
              <a:tblGrid>
                <a:gridCol w="1419853"/>
                <a:gridCol w="1481115"/>
                <a:gridCol w="3285660"/>
              </a:tblGrid>
              <a:tr h="328540">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属</a:t>
                      </a:r>
                      <a:r>
                        <a:rPr lang="en-US" sz="1400" kern="100">
                          <a:effectLst/>
                          <a:latin typeface="Times New Roman"/>
                          <a:ea typeface="宋体"/>
                        </a:rPr>
                        <a:t>    </a:t>
                      </a:r>
                      <a:r>
                        <a:rPr lang="zh-CN" sz="1400" kern="10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设</a:t>
                      </a:r>
                      <a:r>
                        <a:rPr lang="en-US" sz="1400" kern="100">
                          <a:effectLst/>
                          <a:latin typeface="Times New Roman"/>
                          <a:ea typeface="宋体"/>
                        </a:rPr>
                        <a:t>  </a:t>
                      </a:r>
                      <a:r>
                        <a:rPr lang="zh-CN" sz="1400" kern="100">
                          <a:effectLst/>
                          <a:latin typeface="Times New Roman"/>
                          <a:ea typeface="宋体"/>
                        </a:rPr>
                        <a:t>置</a:t>
                      </a:r>
                      <a:r>
                        <a:rPr lang="en-US" sz="1400" kern="100">
                          <a:effectLst/>
                          <a:latin typeface="Times New Roman"/>
                          <a:ea typeface="宋体"/>
                        </a:rPr>
                        <a:t>  </a:t>
                      </a:r>
                      <a:r>
                        <a:rPr lang="zh-CN" sz="1400" kern="100">
                          <a:effectLst/>
                          <a:latin typeface="Times New Roman"/>
                          <a:ea typeface="宋体"/>
                        </a:rPr>
                        <a:t>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8540">
                <a:tc>
                  <a:txBody>
                    <a:bodyPr/>
                    <a:lstStyle/>
                    <a:p>
                      <a:pPr algn="ctr">
                        <a:lnSpc>
                          <a:spcPts val="1400"/>
                        </a:lnSpc>
                        <a:spcAft>
                          <a:spcPts val="0"/>
                        </a:spcAft>
                      </a:pPr>
                      <a:r>
                        <a:rPr lang="en-US" sz="1400" kern="100">
                          <a:effectLst/>
                          <a:latin typeface="Times New Roman"/>
                          <a:ea typeface="宋体"/>
                        </a:rPr>
                        <a:t>label1</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学生信息管理系统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540">
                <a:tc>
                  <a:txBody>
                    <a:bodyPr/>
                    <a:lstStyle/>
                    <a:p>
                      <a:pPr algn="ctr">
                        <a:lnSpc>
                          <a:spcPts val="1400"/>
                        </a:lnSpc>
                        <a:spcAft>
                          <a:spcPts val="0"/>
                        </a:spcAft>
                      </a:pPr>
                      <a:r>
                        <a:rPr lang="en-US" sz="1400" kern="100">
                          <a:effectLst/>
                          <a:latin typeface="Times New Roman"/>
                          <a:ea typeface="宋体"/>
                        </a:rPr>
                        <a:t>label2</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南京师范大学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8540">
                <a:tc>
                  <a:txBody>
                    <a:bodyPr/>
                    <a:lstStyle/>
                    <a:p>
                      <a:pPr algn="ctr">
                        <a:lnSpc>
                          <a:spcPts val="1400"/>
                        </a:lnSpc>
                        <a:spcAft>
                          <a:spcPts val="0"/>
                        </a:spcAft>
                      </a:pPr>
                      <a:r>
                        <a:rPr lang="en-US" sz="1400" kern="100">
                          <a:effectLst/>
                          <a:latin typeface="Times New Roman"/>
                          <a:ea typeface="宋体"/>
                        </a:rPr>
                        <a:t>linkLabel1</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登录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2287678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标签控件</a:t>
            </a:r>
          </a:p>
        </p:txBody>
      </p:sp>
      <p:sp>
        <p:nvSpPr>
          <p:cNvPr id="3" name="TextBox 2"/>
          <p:cNvSpPr txBox="1"/>
          <p:nvPr/>
        </p:nvSpPr>
        <p:spPr>
          <a:xfrm>
            <a:off x="988827" y="925028"/>
            <a:ext cx="10090298" cy="830997"/>
          </a:xfrm>
          <a:prstGeom prst="rect">
            <a:avLst/>
          </a:prstGeom>
          <a:noFill/>
        </p:spPr>
        <p:txBody>
          <a:bodyPr wrap="square" rtlCol="0">
            <a:spAutoFit/>
          </a:bodyPr>
          <a:lstStyle/>
          <a:p>
            <a:pPr indent="446088"/>
            <a:r>
              <a:rPr lang="zh-CN" altLang="zh-CN" sz="1600" dirty="0"/>
              <a:t>由于</a:t>
            </a:r>
            <a:r>
              <a:rPr lang="en-US" altLang="zh-CN" sz="1600" dirty="0"/>
              <a:t> Welcome</a:t>
            </a:r>
            <a:r>
              <a:rPr lang="en-US" altLang="zh-CN" sz="1600" baseline="-25000" dirty="0"/>
              <a:t> </a:t>
            </a:r>
            <a:r>
              <a:rPr lang="zh-CN" altLang="zh-CN" sz="1600" dirty="0"/>
              <a:t>是启动窗体，将窗体</a:t>
            </a:r>
            <a:r>
              <a:rPr lang="en-US" altLang="zh-CN" sz="1600" baseline="-25000" dirty="0"/>
              <a:t> </a:t>
            </a:r>
            <a:r>
              <a:rPr lang="en-US" altLang="zh-CN" sz="1600" dirty="0" err="1"/>
              <a:t>FormBorderStyle</a:t>
            </a:r>
            <a:r>
              <a:rPr lang="en-US" altLang="zh-CN" sz="1600" baseline="-25000" dirty="0"/>
              <a:t> </a:t>
            </a:r>
            <a:r>
              <a:rPr lang="zh-CN" altLang="zh-CN" sz="1600" dirty="0"/>
              <a:t>属性设置为</a:t>
            </a:r>
            <a:r>
              <a:rPr lang="en-US" altLang="zh-CN" sz="1600" baseline="-25000" dirty="0"/>
              <a:t> </a:t>
            </a:r>
            <a:r>
              <a:rPr lang="en-US" altLang="zh-CN" sz="1600" dirty="0"/>
              <a:t>None</a:t>
            </a:r>
            <a:r>
              <a:rPr lang="zh-CN" altLang="zh-CN" sz="1600" dirty="0"/>
              <a:t>（去除边框）。在</a:t>
            </a:r>
            <a:r>
              <a:rPr lang="en-US" altLang="zh-CN" sz="1600" dirty="0" err="1"/>
              <a:t>LinkClicked</a:t>
            </a:r>
            <a:r>
              <a:rPr lang="en-US" altLang="zh-CN" sz="1600" dirty="0"/>
              <a:t> </a:t>
            </a:r>
            <a:r>
              <a:rPr lang="zh-CN" altLang="zh-CN" sz="1600" dirty="0"/>
              <a:t>事件处理程序中，调用</a:t>
            </a:r>
            <a:r>
              <a:rPr lang="en-US" altLang="zh-CN" sz="1600" baseline="-25000" dirty="0"/>
              <a:t> </a:t>
            </a:r>
            <a:r>
              <a:rPr lang="en-US" altLang="zh-CN" sz="1600" dirty="0"/>
              <a:t>Show</a:t>
            </a:r>
            <a:r>
              <a:rPr lang="en-US" altLang="zh-CN" sz="1600" baseline="-25000" dirty="0"/>
              <a:t> </a:t>
            </a:r>
            <a:r>
              <a:rPr lang="zh-CN" altLang="zh-CN" sz="1600" dirty="0"/>
              <a:t>方法以打开登录窗体</a:t>
            </a:r>
            <a:r>
              <a:rPr lang="en-US" altLang="zh-CN" sz="1600" baseline="-25000" dirty="0"/>
              <a:t> </a:t>
            </a:r>
            <a:r>
              <a:rPr lang="en-US" altLang="zh-CN" sz="1600" dirty="0" err="1"/>
              <a:t>loginForm</a:t>
            </a:r>
            <a:r>
              <a:rPr lang="zh-CN" altLang="zh-CN" sz="1600" dirty="0"/>
              <a:t>，并隐藏自身，同时将</a:t>
            </a:r>
            <a:r>
              <a:rPr lang="en-US" altLang="zh-CN" sz="1600" dirty="0" err="1"/>
              <a:t>LinkVisited</a:t>
            </a:r>
            <a:r>
              <a:rPr lang="zh-CN" altLang="zh-CN" sz="1600" dirty="0"/>
              <a:t>属性设置为</a:t>
            </a:r>
            <a:r>
              <a:rPr lang="en-US" altLang="zh-CN" sz="1600" dirty="0"/>
              <a:t>true</a:t>
            </a:r>
            <a:r>
              <a:rPr lang="zh-CN" altLang="zh-CN" sz="1600" dirty="0"/>
              <a:t>，代码如下</a:t>
            </a:r>
            <a:r>
              <a:rPr lang="zh-CN" altLang="zh-CN" sz="1600" dirty="0" smtClean="0"/>
              <a:t>：</a:t>
            </a:r>
            <a:endParaRPr lang="zh-CN" altLang="zh-CN" sz="1600" dirty="0"/>
          </a:p>
        </p:txBody>
      </p:sp>
      <p:sp>
        <p:nvSpPr>
          <p:cNvPr id="4" name="TextBox 3"/>
          <p:cNvSpPr txBox="1"/>
          <p:nvPr/>
        </p:nvSpPr>
        <p:spPr>
          <a:xfrm>
            <a:off x="1531087" y="1712833"/>
            <a:ext cx="9005777" cy="5145167"/>
          </a:xfrm>
          <a:prstGeom prst="roundRect">
            <a:avLst>
              <a:gd name="adj" fmla="val 3339"/>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a:t>
            </a:r>
            <a:r>
              <a:rPr lang="en-US" altLang="zh-CN" sz="1400" dirty="0" err="1"/>
              <a:t>StudentMIS</a:t>
            </a:r>
            <a:endParaRPr lang="zh-CN" altLang="zh-CN" sz="1400" dirty="0"/>
          </a:p>
          <a:p>
            <a:r>
              <a:rPr lang="en-US" altLang="zh-CN" sz="1400" dirty="0"/>
              <a:t>{</a:t>
            </a:r>
            <a:endParaRPr lang="zh-CN" altLang="zh-CN" sz="1400" dirty="0"/>
          </a:p>
          <a:p>
            <a:r>
              <a:rPr lang="en-US" altLang="zh-CN" sz="1400" dirty="0"/>
              <a:t>    public partial class Welcome : Form</a:t>
            </a:r>
            <a:endParaRPr lang="zh-CN" altLang="zh-CN" sz="1400" dirty="0"/>
          </a:p>
          <a:p>
            <a:r>
              <a:rPr lang="en-US" altLang="zh-CN" sz="1400" dirty="0"/>
              <a:t>    {</a:t>
            </a:r>
            <a:endParaRPr lang="zh-CN" altLang="zh-CN" sz="1400" dirty="0"/>
          </a:p>
          <a:p>
            <a:r>
              <a:rPr lang="en-US" altLang="zh-CN" sz="1400" dirty="0"/>
              <a:t>        public static Login </a:t>
            </a:r>
            <a:r>
              <a:rPr lang="en-US" altLang="zh-CN" sz="1400" dirty="0" err="1"/>
              <a:t>loginForm</a:t>
            </a:r>
            <a:r>
              <a:rPr lang="en-US" altLang="zh-CN" sz="1400" dirty="0"/>
              <a:t>;</a:t>
            </a:r>
            <a:endParaRPr lang="zh-CN" altLang="zh-CN" sz="1400" dirty="0"/>
          </a:p>
          <a:p>
            <a:r>
              <a:rPr lang="en-US" altLang="zh-CN" sz="1400" dirty="0"/>
              <a:t>        public static Update </a:t>
            </a:r>
            <a:r>
              <a:rPr lang="en-US" altLang="zh-CN" sz="1400" dirty="0" err="1"/>
              <a:t>updateForm</a:t>
            </a:r>
            <a:r>
              <a:rPr lang="en-US" altLang="zh-CN" sz="1400" dirty="0"/>
              <a:t>;</a:t>
            </a:r>
            <a:endParaRPr lang="zh-CN" altLang="zh-CN" sz="1400" dirty="0"/>
          </a:p>
          <a:p>
            <a:r>
              <a:rPr lang="en-US" altLang="zh-CN" sz="1400" dirty="0"/>
              <a:t>        public static Browser </a:t>
            </a:r>
            <a:r>
              <a:rPr lang="en-US" altLang="zh-CN" sz="1400" dirty="0" err="1"/>
              <a:t>browserForm</a:t>
            </a:r>
            <a:r>
              <a:rPr lang="en-US" altLang="zh-CN" sz="1400" dirty="0"/>
              <a:t>;</a:t>
            </a:r>
            <a:endParaRPr lang="zh-CN" altLang="zh-CN" sz="1400" dirty="0"/>
          </a:p>
          <a:p>
            <a:r>
              <a:rPr lang="en-US" altLang="zh-CN" sz="1400" dirty="0"/>
              <a:t>        public Welcome()</a:t>
            </a:r>
            <a:endParaRPr lang="zh-CN" altLang="zh-CN" sz="1400" dirty="0"/>
          </a:p>
          <a:p>
            <a:r>
              <a:rPr lang="en-US" altLang="zh-CN" sz="1400" dirty="0"/>
              <a:t>        {</a:t>
            </a:r>
            <a:endParaRPr lang="zh-CN" altLang="zh-CN" sz="1400" dirty="0"/>
          </a:p>
          <a:p>
            <a:r>
              <a:rPr lang="en-US" altLang="zh-CN" sz="1400" dirty="0"/>
              <a:t>            </a:t>
            </a:r>
            <a:r>
              <a:rPr lang="en-US" altLang="zh-CN" sz="1400" dirty="0" err="1"/>
              <a:t>InitializeComponent</a:t>
            </a:r>
            <a:r>
              <a:rPr lang="en-US" altLang="zh-CN" sz="1400" dirty="0"/>
              <a:t>();</a:t>
            </a:r>
            <a:endParaRPr lang="zh-CN" altLang="zh-CN" sz="1400" dirty="0"/>
          </a:p>
          <a:p>
            <a:r>
              <a:rPr lang="en-US" altLang="zh-CN" sz="1400" dirty="0"/>
              <a:t>            </a:t>
            </a:r>
            <a:r>
              <a:rPr lang="en-US" altLang="zh-CN" sz="1400" dirty="0" err="1"/>
              <a:t>loginForm</a:t>
            </a:r>
            <a:r>
              <a:rPr lang="en-US" altLang="zh-CN" sz="1400" dirty="0"/>
              <a:t> = new Login();</a:t>
            </a:r>
            <a:endParaRPr lang="zh-CN" altLang="zh-CN" sz="1400" dirty="0"/>
          </a:p>
          <a:p>
            <a:r>
              <a:rPr lang="en-US" altLang="zh-CN" sz="1400" dirty="0"/>
              <a:t>            </a:t>
            </a:r>
            <a:r>
              <a:rPr lang="en-US" altLang="zh-CN" sz="1400" dirty="0" err="1"/>
              <a:t>updateForm</a:t>
            </a:r>
            <a:r>
              <a:rPr lang="en-US" altLang="zh-CN" sz="1400" dirty="0"/>
              <a:t> = new Update();</a:t>
            </a:r>
            <a:endParaRPr lang="zh-CN" altLang="zh-CN" sz="1400" dirty="0"/>
          </a:p>
          <a:p>
            <a:r>
              <a:rPr lang="en-US" altLang="zh-CN" sz="1400" dirty="0"/>
              <a:t>        }</a:t>
            </a:r>
            <a:endParaRPr lang="zh-CN" altLang="zh-CN" sz="1400" dirty="0"/>
          </a:p>
          <a:p>
            <a:r>
              <a:rPr lang="en-US" altLang="zh-CN" sz="1400" dirty="0"/>
              <a:t>        private void linkLabel1_LinkClicked(object sender, </a:t>
            </a:r>
            <a:r>
              <a:rPr lang="en-US" altLang="zh-CN" sz="1400" dirty="0" err="1"/>
              <a:t>LinkLabelLinkClickedEventArgs</a:t>
            </a:r>
            <a:r>
              <a:rPr lang="en-US" altLang="zh-CN" sz="1400" dirty="0"/>
              <a:t> e)</a:t>
            </a:r>
            <a:endParaRPr lang="zh-CN" altLang="zh-CN" sz="1400" dirty="0"/>
          </a:p>
          <a:p>
            <a:r>
              <a:rPr lang="en-US" altLang="zh-CN" sz="1400" dirty="0"/>
              <a:t>        {</a:t>
            </a:r>
            <a:endParaRPr lang="zh-CN" altLang="zh-CN" sz="1400" dirty="0"/>
          </a:p>
          <a:p>
            <a:r>
              <a:rPr lang="en-US" altLang="zh-CN" sz="1400" b="1" dirty="0"/>
              <a:t>            linkLabel1.LinkVisited = true;</a:t>
            </a:r>
            <a:endParaRPr lang="zh-CN" altLang="zh-CN" sz="1400" dirty="0"/>
          </a:p>
          <a:p>
            <a:r>
              <a:rPr lang="en-US" altLang="zh-CN" sz="1400" b="1" dirty="0"/>
              <a:t>            </a:t>
            </a:r>
            <a:r>
              <a:rPr lang="en-US" altLang="zh-CN" sz="1400" b="1" dirty="0" err="1"/>
              <a:t>loginForm.Show</a:t>
            </a:r>
            <a:r>
              <a:rPr lang="en-US" altLang="zh-CN" sz="1400" b="1" dirty="0"/>
              <a:t>();</a:t>
            </a:r>
            <a:endParaRPr lang="zh-CN" altLang="zh-CN" sz="1400" dirty="0"/>
          </a:p>
          <a:p>
            <a:r>
              <a:rPr lang="en-US" altLang="zh-CN" sz="1400" b="1" dirty="0"/>
              <a:t>            </a:t>
            </a:r>
            <a:r>
              <a:rPr lang="en-US" altLang="zh-CN" sz="1400" b="1" dirty="0" err="1"/>
              <a:t>this.Hide</a:t>
            </a:r>
            <a:r>
              <a:rPr lang="en-US" altLang="zh-CN" sz="1400" b="1"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smtClean="0"/>
              <a:t>}</a:t>
            </a:r>
          </a:p>
        </p:txBody>
      </p:sp>
    </p:spTree>
    <p:extLst>
      <p:ext uri="{BB962C8B-B14F-4D97-AF65-F5344CB8AC3E}">
        <p14:creationId xmlns:p14="http://schemas.microsoft.com/office/powerpoint/2010/main" val="114773649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标签控件</a:t>
            </a:r>
          </a:p>
        </p:txBody>
      </p:sp>
      <p:sp>
        <p:nvSpPr>
          <p:cNvPr id="3" name="TextBox 2"/>
          <p:cNvSpPr txBox="1"/>
          <p:nvPr/>
        </p:nvSpPr>
        <p:spPr>
          <a:xfrm>
            <a:off x="1127051" y="1212112"/>
            <a:ext cx="9973340" cy="1285032"/>
          </a:xfrm>
          <a:prstGeom prst="rect">
            <a:avLst/>
          </a:prstGeom>
          <a:noFill/>
        </p:spPr>
        <p:txBody>
          <a:bodyPr wrap="square" rtlCol="0">
            <a:spAutoFit/>
          </a:bodyPr>
          <a:lstStyle/>
          <a:p>
            <a:pPr indent="446088">
              <a:lnSpc>
                <a:spcPct val="150000"/>
              </a:lnSpc>
            </a:pPr>
            <a:r>
              <a:rPr lang="zh-CN" altLang="zh-CN" dirty="0" smtClean="0"/>
              <a:t>上</a:t>
            </a:r>
            <a:r>
              <a:rPr lang="zh-CN" altLang="zh-CN" dirty="0"/>
              <a:t>段代码中的</a:t>
            </a:r>
            <a:r>
              <a:rPr lang="en-US" altLang="zh-CN" baseline="-25000" dirty="0"/>
              <a:t> </a:t>
            </a:r>
            <a:r>
              <a:rPr lang="en-US" altLang="zh-CN" dirty="0" err="1"/>
              <a:t>updateForm</a:t>
            </a:r>
            <a:r>
              <a:rPr lang="en-US" altLang="zh-CN" baseline="-25000" dirty="0"/>
              <a:t> </a:t>
            </a:r>
            <a:r>
              <a:rPr lang="zh-CN" altLang="zh-CN" dirty="0"/>
              <a:t>为【修改学生信息】窗体，即图</a:t>
            </a:r>
            <a:r>
              <a:rPr lang="en-US" altLang="zh-CN" baseline="-25000" dirty="0"/>
              <a:t> </a:t>
            </a:r>
            <a:r>
              <a:rPr lang="en-US" altLang="zh-CN" dirty="0"/>
              <a:t>4.11 </a:t>
            </a:r>
            <a:r>
              <a:rPr lang="zh-CN" altLang="zh-CN" dirty="0"/>
              <a:t>所示的表单界面，而</a:t>
            </a:r>
            <a:r>
              <a:rPr lang="en-US" altLang="zh-CN" dirty="0" err="1"/>
              <a:t>browserForm</a:t>
            </a:r>
            <a:r>
              <a:rPr lang="zh-CN" altLang="zh-CN" dirty="0"/>
              <a:t>为【预览】窗体，在本项目中用于显示表单提交的学生信息。 系统启动画面如图</a:t>
            </a:r>
            <a:r>
              <a:rPr lang="en-US" altLang="zh-CN" dirty="0"/>
              <a:t>4.12</a:t>
            </a:r>
            <a:r>
              <a:rPr lang="zh-CN" altLang="zh-CN" dirty="0"/>
              <a:t>所示</a:t>
            </a:r>
            <a:r>
              <a:rPr lang="zh-CN" altLang="zh-CN" dirty="0" smtClean="0"/>
              <a:t>。</a:t>
            </a:r>
            <a:endParaRPr lang="zh-CN" altLang="zh-CN" dirty="0"/>
          </a:p>
        </p:txBody>
      </p:sp>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944" y="2740447"/>
            <a:ext cx="3763925" cy="165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1095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858224" y="3382878"/>
            <a:ext cx="2531392" cy="482919"/>
          </a:xfrm>
          <a:prstGeom prst="rect">
            <a:avLst/>
          </a:prstGeom>
        </p:spPr>
        <p:txBody>
          <a:bodyPr wrap="square" lIns="144000" tIns="0" rIns="144000" bIns="0">
            <a:noAutofit/>
          </a:bodyPr>
          <a:lstStyle/>
          <a:p>
            <a:r>
              <a:rPr lang="zh-CN" altLang="zh-CN" sz="2800" b="1" dirty="0"/>
              <a:t>按钮与文本框</a:t>
            </a:r>
          </a:p>
        </p:txBody>
      </p:sp>
      <p:sp>
        <p:nvSpPr>
          <p:cNvPr id="2" name="矩形 1"/>
          <p:cNvSpPr/>
          <p:nvPr/>
        </p:nvSpPr>
        <p:spPr>
          <a:xfrm>
            <a:off x="4448384" y="3956716"/>
            <a:ext cx="146706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．按钮控件</a:t>
            </a:r>
            <a:endParaRPr lang="zh-CN" altLang="en-US" b="1" dirty="0">
              <a:solidFill>
                <a:srgbClr val="0070C0"/>
              </a:solidFill>
            </a:endParaRPr>
          </a:p>
        </p:txBody>
      </p:sp>
      <p:sp>
        <p:nvSpPr>
          <p:cNvPr id="3" name="矩形 2"/>
          <p:cNvSpPr/>
          <p:nvPr/>
        </p:nvSpPr>
        <p:spPr>
          <a:xfrm>
            <a:off x="6029042" y="3956716"/>
            <a:ext cx="1707519"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．文本框控件</a:t>
            </a:r>
          </a:p>
        </p:txBody>
      </p:sp>
    </p:spTree>
    <p:extLst>
      <p:ext uri="{BB962C8B-B14F-4D97-AF65-F5344CB8AC3E}">
        <p14:creationId xmlns:p14="http://schemas.microsoft.com/office/powerpoint/2010/main" val="409780944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．按钮控件</a:t>
            </a:r>
          </a:p>
        </p:txBody>
      </p:sp>
      <p:sp>
        <p:nvSpPr>
          <p:cNvPr id="3" name="TextBox 2"/>
          <p:cNvSpPr txBox="1"/>
          <p:nvPr/>
        </p:nvSpPr>
        <p:spPr>
          <a:xfrm>
            <a:off x="1137684" y="1307805"/>
            <a:ext cx="9781953" cy="646331"/>
          </a:xfrm>
          <a:prstGeom prst="rect">
            <a:avLst/>
          </a:prstGeom>
          <a:noFill/>
        </p:spPr>
        <p:txBody>
          <a:bodyPr wrap="square" rtlCol="0">
            <a:spAutoFit/>
          </a:bodyPr>
          <a:lstStyle/>
          <a:p>
            <a:pPr indent="446088"/>
            <a:r>
              <a:rPr lang="zh-CN" altLang="zh-CN" dirty="0"/>
              <a:t>在设计器中指定“接受”按钮的方法是：选择按钮所驻留的窗体，在“属性”窗口中将窗体的</a:t>
            </a:r>
            <a:r>
              <a:rPr lang="en-US" altLang="zh-CN" dirty="0" err="1"/>
              <a:t>AcceptButton</a:t>
            </a:r>
            <a:r>
              <a:rPr lang="zh-CN" altLang="zh-CN" dirty="0"/>
              <a:t>属性设置为按钮控件的名称，如图</a:t>
            </a:r>
            <a:r>
              <a:rPr lang="en-US" altLang="zh-CN" dirty="0"/>
              <a:t>4.13</a:t>
            </a:r>
            <a:r>
              <a:rPr lang="zh-CN" altLang="zh-CN" dirty="0"/>
              <a:t>所示</a:t>
            </a:r>
            <a:r>
              <a:rPr lang="zh-CN" altLang="zh-CN" dirty="0" smtClean="0"/>
              <a:t>。</a:t>
            </a:r>
            <a:endParaRPr lang="zh-CN" altLang="zh-CN" dirty="0"/>
          </a:p>
        </p:txBody>
      </p:sp>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503" y="2039197"/>
            <a:ext cx="2892720" cy="353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986670" y="2047575"/>
            <a:ext cx="6018028" cy="646331"/>
          </a:xfrm>
          <a:prstGeom prst="rect">
            <a:avLst/>
          </a:prstGeom>
          <a:noFill/>
        </p:spPr>
        <p:txBody>
          <a:bodyPr wrap="square" rtlCol="0">
            <a:spAutoFit/>
          </a:bodyPr>
          <a:lstStyle/>
          <a:p>
            <a:r>
              <a:rPr lang="zh-CN" altLang="zh-CN" dirty="0"/>
              <a:t>也可以用编程方式指定“接受”按钮，在代码中将窗体的</a:t>
            </a:r>
            <a:r>
              <a:rPr lang="en-US" altLang="zh-CN" baseline="-25000" dirty="0"/>
              <a:t> </a:t>
            </a:r>
            <a:r>
              <a:rPr lang="en-US" altLang="zh-CN" dirty="0" err="1"/>
              <a:t>AcceptButton</a:t>
            </a:r>
            <a:r>
              <a:rPr lang="en-US" altLang="zh-CN" dirty="0"/>
              <a:t> </a:t>
            </a:r>
            <a:r>
              <a:rPr lang="zh-CN" altLang="zh-CN" dirty="0"/>
              <a:t>属性设置为指定的按钮控件，代码如下</a:t>
            </a:r>
            <a:r>
              <a:rPr lang="zh-CN" altLang="zh-CN" dirty="0" smtClean="0"/>
              <a:t>：</a:t>
            </a:r>
            <a:endParaRPr lang="zh-CN" altLang="zh-CN" dirty="0"/>
          </a:p>
        </p:txBody>
      </p:sp>
      <p:sp>
        <p:nvSpPr>
          <p:cNvPr id="5" name="圆角矩形 4"/>
          <p:cNvSpPr/>
          <p:nvPr/>
        </p:nvSpPr>
        <p:spPr>
          <a:xfrm>
            <a:off x="5132485" y="2693906"/>
            <a:ext cx="5521338" cy="408623"/>
          </a:xfrm>
          <a:prstGeom prst="roundRect">
            <a:avLst/>
          </a:prstGeom>
          <a:solidFill>
            <a:srgbClr val="EDD0D0"/>
          </a:solidFill>
        </p:spPr>
        <p:txBody>
          <a:bodyPr wrap="square">
            <a:spAutoFit/>
          </a:bodyPr>
          <a:lstStyle/>
          <a:p>
            <a:r>
              <a:rPr lang="en-US" altLang="zh-CN" dirty="0" err="1"/>
              <a:t>this.AcceptButton</a:t>
            </a:r>
            <a:r>
              <a:rPr lang="en-US" altLang="zh-CN" dirty="0"/>
              <a:t> = </a:t>
            </a:r>
            <a:r>
              <a:rPr lang="en-US" altLang="zh-CN" dirty="0" err="1"/>
              <a:t>myDefaultBtn</a:t>
            </a:r>
            <a:r>
              <a:rPr lang="en-US" altLang="zh-CN" dirty="0"/>
              <a:t>;</a:t>
            </a:r>
            <a:endParaRPr lang="zh-CN" altLang="zh-CN" dirty="0"/>
          </a:p>
        </p:txBody>
      </p:sp>
      <p:sp>
        <p:nvSpPr>
          <p:cNvPr id="6" name="TextBox 5"/>
          <p:cNvSpPr txBox="1"/>
          <p:nvPr/>
        </p:nvSpPr>
        <p:spPr>
          <a:xfrm>
            <a:off x="5111219" y="3189767"/>
            <a:ext cx="5521338" cy="1477328"/>
          </a:xfrm>
          <a:prstGeom prst="rect">
            <a:avLst/>
          </a:prstGeom>
          <a:noFill/>
        </p:spPr>
        <p:txBody>
          <a:bodyPr wrap="square" rtlCol="0">
            <a:spAutoFit/>
          </a:bodyPr>
          <a:lstStyle/>
          <a:p>
            <a:pPr indent="446088"/>
            <a:r>
              <a:rPr lang="zh-CN" altLang="zh-CN" dirty="0"/>
              <a:t>在任何</a:t>
            </a:r>
            <a:r>
              <a:rPr lang="en-US" altLang="zh-CN" baseline="-25000" dirty="0"/>
              <a:t> </a:t>
            </a:r>
            <a:r>
              <a:rPr lang="en-US" altLang="zh-CN" dirty="0"/>
              <a:t>Windows</a:t>
            </a:r>
            <a:r>
              <a:rPr lang="en-US" altLang="zh-CN" baseline="-25000" dirty="0"/>
              <a:t> </a:t>
            </a:r>
            <a:r>
              <a:rPr lang="zh-CN" altLang="zh-CN" dirty="0"/>
              <a:t>窗体中都可以指定某个按钮控件为“取消”按钮。每当用户按</a:t>
            </a:r>
            <a:r>
              <a:rPr lang="en-US" altLang="zh-CN" baseline="-25000" dirty="0"/>
              <a:t> </a:t>
            </a:r>
            <a:r>
              <a:rPr lang="en-US" altLang="zh-CN" dirty="0"/>
              <a:t>Esc</a:t>
            </a:r>
            <a:r>
              <a:rPr lang="en-US" altLang="zh-CN" baseline="-25000" dirty="0"/>
              <a:t> </a:t>
            </a:r>
            <a:r>
              <a:rPr lang="zh-CN" altLang="zh-CN" dirty="0"/>
              <a:t>键时，即表示单击“取消”按钮，而不管窗体上其他哪个控件具有光标焦点。设计这样的按钮，通常是为了方便用户快速退出窗体而无须执行任何动作</a:t>
            </a:r>
            <a:r>
              <a:rPr lang="zh-CN" altLang="zh-CN" dirty="0" smtClean="0"/>
              <a:t>。</a:t>
            </a:r>
            <a:endParaRPr lang="zh-CN" altLang="zh-CN" dirty="0"/>
          </a:p>
        </p:txBody>
      </p:sp>
    </p:spTree>
    <p:extLst>
      <p:ext uri="{BB962C8B-B14F-4D97-AF65-F5344CB8AC3E}">
        <p14:creationId xmlns:p14="http://schemas.microsoft.com/office/powerpoint/2010/main" val="371333254"/>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．按钮控件</a:t>
            </a:r>
          </a:p>
        </p:txBody>
      </p:sp>
      <p:sp>
        <p:nvSpPr>
          <p:cNvPr id="3" name="TextBox 2"/>
          <p:cNvSpPr txBox="1"/>
          <p:nvPr/>
        </p:nvSpPr>
        <p:spPr>
          <a:xfrm>
            <a:off x="925033" y="1414130"/>
            <a:ext cx="10122195" cy="1285032"/>
          </a:xfrm>
          <a:prstGeom prst="rect">
            <a:avLst/>
          </a:prstGeom>
          <a:noFill/>
        </p:spPr>
        <p:txBody>
          <a:bodyPr wrap="square" rtlCol="0">
            <a:spAutoFit/>
          </a:bodyPr>
          <a:lstStyle/>
          <a:p>
            <a:pPr indent="446088">
              <a:lnSpc>
                <a:spcPct val="150000"/>
              </a:lnSpc>
            </a:pPr>
            <a:r>
              <a:rPr lang="zh-CN" altLang="zh-CN" dirty="0"/>
              <a:t>在设计器中指定“取消”按钮的方法是：选择按钮所驻留的窗体后，在“属性”窗口中将窗体的</a:t>
            </a:r>
            <a:r>
              <a:rPr lang="en-US" altLang="zh-CN" baseline="-25000" dirty="0"/>
              <a:t> </a:t>
            </a:r>
            <a:r>
              <a:rPr lang="en-US" altLang="zh-CN" dirty="0" err="1"/>
              <a:t>CancelButton</a:t>
            </a:r>
            <a:r>
              <a:rPr lang="en-US" altLang="zh-CN" dirty="0"/>
              <a:t> </a:t>
            </a:r>
            <a:r>
              <a:rPr lang="zh-CN" altLang="zh-CN" dirty="0"/>
              <a:t>属性设置为按钮控件的名称。也可以用编程方式指定“取消”按钮，将窗体的</a:t>
            </a:r>
            <a:r>
              <a:rPr lang="en-US" altLang="zh-CN" baseline="-25000" dirty="0"/>
              <a:t> </a:t>
            </a:r>
            <a:r>
              <a:rPr lang="en-US" altLang="zh-CN" dirty="0" err="1"/>
              <a:t>CancelButton</a:t>
            </a:r>
            <a:r>
              <a:rPr lang="en-US" altLang="zh-CN" dirty="0"/>
              <a:t> </a:t>
            </a:r>
            <a:r>
              <a:rPr lang="zh-CN" altLang="zh-CN" dirty="0"/>
              <a:t>属性设置为指定的按钮控件，代码如下</a:t>
            </a:r>
            <a:r>
              <a:rPr lang="zh-CN" altLang="zh-CN" dirty="0" smtClean="0"/>
              <a:t>：</a:t>
            </a:r>
            <a:endParaRPr lang="zh-CN" altLang="zh-CN" dirty="0"/>
          </a:p>
        </p:txBody>
      </p:sp>
      <p:sp>
        <p:nvSpPr>
          <p:cNvPr id="4" name="圆角矩形 3"/>
          <p:cNvSpPr/>
          <p:nvPr/>
        </p:nvSpPr>
        <p:spPr>
          <a:xfrm>
            <a:off x="1496150" y="2875002"/>
            <a:ext cx="8987552" cy="408623"/>
          </a:xfrm>
          <a:prstGeom prst="roundRect">
            <a:avLst/>
          </a:prstGeom>
          <a:solidFill>
            <a:srgbClr val="EDD0D0"/>
          </a:solidFill>
        </p:spPr>
        <p:txBody>
          <a:bodyPr wrap="square">
            <a:spAutoFit/>
          </a:bodyPr>
          <a:lstStyle/>
          <a:p>
            <a:r>
              <a:rPr lang="en-US" altLang="zh-CN" dirty="0" err="1"/>
              <a:t>this.CancelButton</a:t>
            </a:r>
            <a:r>
              <a:rPr lang="en-US" altLang="zh-CN" dirty="0"/>
              <a:t> = </a:t>
            </a:r>
            <a:r>
              <a:rPr lang="en-US" altLang="zh-CN" dirty="0" err="1"/>
              <a:t>myCancelBtn</a:t>
            </a:r>
            <a:r>
              <a:rPr lang="en-US" altLang="zh-CN" dirty="0"/>
              <a:t>;</a:t>
            </a:r>
            <a:endParaRPr lang="zh-CN" altLang="zh-CN" dirty="0"/>
          </a:p>
        </p:txBody>
      </p:sp>
    </p:spTree>
    <p:extLst>
      <p:ext uri="{BB962C8B-B14F-4D97-AF65-F5344CB8AC3E}">
        <p14:creationId xmlns:p14="http://schemas.microsoft.com/office/powerpoint/2010/main" val="332963833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TextBox 2"/>
          <p:cNvSpPr txBox="1"/>
          <p:nvPr/>
        </p:nvSpPr>
        <p:spPr>
          <a:xfrm>
            <a:off x="808074" y="1190847"/>
            <a:ext cx="10409275" cy="2031325"/>
          </a:xfrm>
          <a:prstGeom prst="rect">
            <a:avLst/>
          </a:prstGeom>
          <a:noFill/>
        </p:spPr>
        <p:txBody>
          <a:bodyPr wrap="square" rtlCol="0">
            <a:spAutoFit/>
          </a:bodyPr>
          <a:lstStyle/>
          <a:p>
            <a:pPr indent="446088"/>
            <a:r>
              <a:rPr lang="zh-CN" altLang="zh-CN" b="1" dirty="0"/>
              <a:t>（</a:t>
            </a:r>
            <a:r>
              <a:rPr lang="en-US" altLang="zh-CN" b="1" dirty="0"/>
              <a:t>1</a:t>
            </a:r>
            <a:r>
              <a:rPr lang="zh-CN" altLang="zh-CN" b="1" dirty="0"/>
              <a:t>）控制</a:t>
            </a:r>
            <a:r>
              <a:rPr lang="en-US" altLang="zh-CN" b="1" dirty="0" err="1"/>
              <a:t>TextBox</a:t>
            </a:r>
            <a:r>
              <a:rPr lang="zh-CN" altLang="zh-CN" b="1" dirty="0"/>
              <a:t>控件中字符的插入点</a:t>
            </a:r>
          </a:p>
          <a:p>
            <a:pPr indent="446088"/>
            <a:r>
              <a:rPr lang="zh-CN" altLang="zh-CN" dirty="0"/>
              <a:t>当</a:t>
            </a:r>
            <a:r>
              <a:rPr lang="en-US" altLang="zh-CN" baseline="-25000" dirty="0"/>
              <a:t> </a:t>
            </a:r>
            <a:r>
              <a:rPr lang="en-US" altLang="zh-CN" dirty="0"/>
              <a:t>Windows</a:t>
            </a:r>
            <a:r>
              <a:rPr lang="en-US" altLang="zh-CN" baseline="-25000" dirty="0"/>
              <a:t> </a:t>
            </a:r>
            <a:r>
              <a:rPr lang="zh-CN" altLang="zh-CN" dirty="0"/>
              <a:t>窗体中的</a:t>
            </a:r>
            <a:r>
              <a:rPr lang="en-US" altLang="zh-CN" baseline="-25000" dirty="0"/>
              <a:t> </a:t>
            </a:r>
            <a:r>
              <a:rPr lang="en-US" altLang="zh-CN" dirty="0" err="1"/>
              <a:t>TextBox</a:t>
            </a:r>
            <a:r>
              <a:rPr lang="en-US" altLang="zh-CN" baseline="-25000" dirty="0"/>
              <a:t> </a:t>
            </a:r>
            <a:r>
              <a:rPr lang="zh-CN" altLang="zh-CN" dirty="0"/>
              <a:t>控件最初得到焦点时，文本框内的默认插入位置是在任何现有文本的左边。用户可以使用键盘或鼠标来移动插入点。当文本框失去焦点而后又再次获得焦点时，则插入点为用户上一次放置的位置。</a:t>
            </a:r>
          </a:p>
          <a:p>
            <a:pPr indent="446088"/>
            <a:r>
              <a:rPr lang="zh-CN" altLang="zh-CN" dirty="0"/>
              <a:t>将</a:t>
            </a:r>
            <a:r>
              <a:rPr lang="en-US" altLang="zh-CN" baseline="-25000" dirty="0"/>
              <a:t> </a:t>
            </a:r>
            <a:r>
              <a:rPr lang="en-US" altLang="zh-CN" dirty="0" err="1"/>
              <a:t>SelectionStart</a:t>
            </a:r>
            <a:r>
              <a:rPr lang="en-US" altLang="zh-CN" baseline="-25000" dirty="0"/>
              <a:t> </a:t>
            </a:r>
            <a:r>
              <a:rPr lang="zh-CN" altLang="zh-CN" dirty="0"/>
              <a:t>属性设置为适当值可控制字符的插入点，如值为零，则插入点紧挨文本框中第一个字符的左边。将</a:t>
            </a:r>
            <a:r>
              <a:rPr lang="en-US" altLang="zh-CN" baseline="-25000" dirty="0"/>
              <a:t> </a:t>
            </a:r>
            <a:r>
              <a:rPr lang="en-US" altLang="zh-CN" dirty="0" err="1"/>
              <a:t>SelectionLength</a:t>
            </a:r>
            <a:r>
              <a:rPr lang="en-US" altLang="zh-CN" dirty="0"/>
              <a:t> </a:t>
            </a:r>
            <a:r>
              <a:rPr lang="zh-CN" altLang="zh-CN" dirty="0"/>
              <a:t>属性设置为要选择的文本的长度。</a:t>
            </a:r>
          </a:p>
          <a:p>
            <a:pPr indent="446088"/>
            <a:r>
              <a:rPr lang="zh-CN" altLang="zh-CN" dirty="0"/>
              <a:t>下面的代码表示总是将插入点返回到</a:t>
            </a:r>
            <a:r>
              <a:rPr lang="en-US" altLang="zh-CN" dirty="0"/>
              <a:t>0</a:t>
            </a:r>
            <a:r>
              <a:rPr lang="zh-CN" altLang="zh-CN" dirty="0"/>
              <a:t>。当然必须将</a:t>
            </a:r>
            <a:r>
              <a:rPr lang="en-US" altLang="zh-CN" dirty="0"/>
              <a:t>textBox1_Enter </a:t>
            </a:r>
            <a:r>
              <a:rPr lang="zh-CN" altLang="zh-CN" dirty="0"/>
              <a:t>事件处理程序绑定到该控件</a:t>
            </a:r>
            <a:r>
              <a:rPr lang="zh-CN" altLang="zh-CN" dirty="0" smtClean="0"/>
              <a:t>。</a:t>
            </a:r>
            <a:endParaRPr lang="zh-CN" altLang="zh-CN" dirty="0"/>
          </a:p>
        </p:txBody>
      </p:sp>
      <p:sp>
        <p:nvSpPr>
          <p:cNvPr id="4" name="TextBox 3"/>
          <p:cNvSpPr txBox="1"/>
          <p:nvPr/>
        </p:nvSpPr>
        <p:spPr>
          <a:xfrm>
            <a:off x="1398180" y="3222172"/>
            <a:ext cx="9229061" cy="1634490"/>
          </a:xfrm>
          <a:prstGeom prst="roundRect">
            <a:avLst/>
          </a:prstGeom>
          <a:solidFill>
            <a:srgbClr val="EDD0D0"/>
          </a:solidFill>
        </p:spPr>
        <p:txBody>
          <a:bodyPr wrap="square" rtlCol="0">
            <a:spAutoFit/>
          </a:bodyPr>
          <a:lstStyle/>
          <a:p>
            <a:r>
              <a:rPr lang="en-US" altLang="zh-CN" dirty="0"/>
              <a:t>private void textBox1_Enter(Object sender, </a:t>
            </a:r>
            <a:r>
              <a:rPr lang="en-US" altLang="zh-CN" dirty="0" err="1"/>
              <a:t>System.EventArgs</a:t>
            </a:r>
            <a:r>
              <a:rPr lang="en-US" altLang="zh-CN" dirty="0"/>
              <a:t> e) </a:t>
            </a:r>
            <a:endParaRPr lang="zh-CN" altLang="zh-CN" dirty="0"/>
          </a:p>
          <a:p>
            <a:r>
              <a:rPr lang="en-US" altLang="zh-CN" dirty="0"/>
              <a:t>{</a:t>
            </a:r>
            <a:endParaRPr lang="zh-CN" altLang="zh-CN" dirty="0"/>
          </a:p>
          <a:p>
            <a:r>
              <a:rPr lang="en-US" altLang="zh-CN" dirty="0"/>
              <a:t>    textBox1.SelectionStart = 0;</a:t>
            </a:r>
            <a:endParaRPr lang="zh-CN" altLang="zh-CN" dirty="0"/>
          </a:p>
          <a:p>
            <a:r>
              <a:rPr lang="en-US" altLang="zh-CN" dirty="0"/>
              <a:t>    textBox1.SelectionLength = 0;</a:t>
            </a:r>
            <a:endParaRPr lang="zh-CN" altLang="zh-CN" dirty="0"/>
          </a:p>
          <a:p>
            <a:r>
              <a:rPr lang="en-US" altLang="zh-CN" dirty="0" smtClean="0"/>
              <a:t>}</a:t>
            </a:r>
            <a:endParaRPr lang="zh-CN" altLang="zh-CN" dirty="0"/>
          </a:p>
        </p:txBody>
      </p:sp>
    </p:spTree>
    <p:extLst>
      <p:ext uri="{BB962C8B-B14F-4D97-AF65-F5344CB8AC3E}">
        <p14:creationId xmlns:p14="http://schemas.microsoft.com/office/powerpoint/2010/main" val="17180207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TextBox 2"/>
          <p:cNvSpPr txBox="1"/>
          <p:nvPr/>
        </p:nvSpPr>
        <p:spPr>
          <a:xfrm>
            <a:off x="903767" y="1339702"/>
            <a:ext cx="10175359" cy="1634490"/>
          </a:xfrm>
          <a:prstGeom prst="round2DiagRect">
            <a:avLst/>
          </a:prstGeom>
          <a:noFill/>
          <a:ln>
            <a:solidFill>
              <a:schemeClr val="accent2">
                <a:lumMod val="75000"/>
              </a:schemeClr>
            </a:solidFill>
          </a:ln>
        </p:spPr>
        <p:txBody>
          <a:bodyPr wrap="square" rtlCol="0">
            <a:spAutoFit/>
          </a:bodyPr>
          <a:lstStyle/>
          <a:p>
            <a:pPr indent="446088"/>
            <a:r>
              <a:rPr lang="zh-CN" altLang="zh-CN" b="1" dirty="0"/>
              <a:t>（</a:t>
            </a:r>
            <a:r>
              <a:rPr lang="en-US" altLang="zh-CN" b="1" dirty="0"/>
              <a:t>2</a:t>
            </a:r>
            <a:r>
              <a:rPr lang="zh-CN" altLang="zh-CN" b="1" dirty="0"/>
              <a:t>）创建密码文本框</a:t>
            </a:r>
          </a:p>
          <a:p>
            <a:pPr indent="446088"/>
            <a:r>
              <a:rPr lang="zh-CN" altLang="zh-CN" dirty="0"/>
              <a:t>密码框是一种</a:t>
            </a:r>
            <a:r>
              <a:rPr lang="en-US" altLang="zh-CN" dirty="0"/>
              <a:t> Windows </a:t>
            </a:r>
            <a:r>
              <a:rPr lang="zh-CN" altLang="zh-CN" dirty="0"/>
              <a:t>窗体文本框，它在用户输入字符串时显示占位符。将</a:t>
            </a:r>
            <a:r>
              <a:rPr lang="en-US" altLang="zh-CN" baseline="-25000" dirty="0"/>
              <a:t> </a:t>
            </a:r>
            <a:r>
              <a:rPr lang="en-US" altLang="zh-CN" dirty="0" err="1"/>
              <a:t>TextBox</a:t>
            </a:r>
            <a:r>
              <a:rPr lang="en-US" altLang="zh-CN" baseline="-25000" dirty="0"/>
              <a:t> </a:t>
            </a:r>
            <a:r>
              <a:rPr lang="zh-CN" altLang="zh-CN" dirty="0"/>
              <a:t>控件的</a:t>
            </a:r>
            <a:r>
              <a:rPr lang="en-US" altLang="zh-CN" baseline="-25000" dirty="0"/>
              <a:t> </a:t>
            </a:r>
            <a:r>
              <a:rPr lang="en-US" altLang="zh-CN" dirty="0" err="1"/>
              <a:t>PasswordChar</a:t>
            </a:r>
            <a:r>
              <a:rPr lang="en-US" altLang="zh-CN" baseline="-25000" dirty="0"/>
              <a:t> </a:t>
            </a:r>
            <a:r>
              <a:rPr lang="zh-CN" altLang="zh-CN" dirty="0"/>
              <a:t>属性设置为某个特定字符，例如，如果希望在密码框中显示星号，则在“属性”窗口中将</a:t>
            </a:r>
            <a:r>
              <a:rPr lang="en-US" altLang="zh-CN" dirty="0" err="1"/>
              <a:t>PasswordChar</a:t>
            </a:r>
            <a:r>
              <a:rPr lang="zh-CN" altLang="zh-CN" dirty="0"/>
              <a:t>属性指定为“</a:t>
            </a:r>
            <a:r>
              <a:rPr lang="en-US" altLang="zh-CN" dirty="0"/>
              <a:t>*</a:t>
            </a:r>
            <a:r>
              <a:rPr lang="zh-CN" altLang="zh-CN" dirty="0"/>
              <a:t>”。程序运行时，无论用户在文本框中输入什么字符，都显示为“</a:t>
            </a:r>
            <a:r>
              <a:rPr lang="en-US" altLang="zh-CN" dirty="0"/>
              <a:t>*</a:t>
            </a:r>
            <a:r>
              <a:rPr lang="zh-CN" altLang="zh-CN" dirty="0"/>
              <a:t>”</a:t>
            </a:r>
            <a:r>
              <a:rPr lang="zh-CN" altLang="zh-CN" dirty="0" smtClean="0"/>
              <a:t>。</a:t>
            </a:r>
            <a:endParaRPr lang="zh-CN" altLang="zh-CN" dirty="0"/>
          </a:p>
        </p:txBody>
      </p:sp>
      <p:sp>
        <p:nvSpPr>
          <p:cNvPr id="4" name="剪去对角的矩形 3"/>
          <p:cNvSpPr/>
          <p:nvPr/>
        </p:nvSpPr>
        <p:spPr>
          <a:xfrm>
            <a:off x="903766" y="3126546"/>
            <a:ext cx="10175359" cy="1101923"/>
          </a:xfrm>
          <a:prstGeom prst="snip2DiagRect">
            <a:avLst/>
          </a:prstGeom>
          <a:ln>
            <a:solidFill>
              <a:schemeClr val="accent2">
                <a:lumMod val="75000"/>
              </a:schemeClr>
            </a:solidFill>
          </a:ln>
        </p:spPr>
        <p:txBody>
          <a:bodyPr wrap="square">
            <a:spAutoFit/>
          </a:bodyPr>
          <a:lstStyle/>
          <a:p>
            <a:pPr indent="446088"/>
            <a:r>
              <a:rPr lang="en-US" altLang="zh-CN" dirty="0" err="1"/>
              <a:t>MaxLength</a:t>
            </a:r>
            <a:r>
              <a:rPr lang="en-US" altLang="zh-CN" baseline="-25000" dirty="0"/>
              <a:t> </a:t>
            </a:r>
            <a:r>
              <a:rPr lang="zh-CN" altLang="zh-CN" dirty="0"/>
              <a:t>属性可指定在文本框中输入多少个字符。如果超过了最大长度，系统会发出声音报警，且文本框不再接受任何字符输入。注意，在程序编写中一般不设置此属性，因为黑客可能会利用密码框的最大长度来试图猜测密码。</a:t>
            </a:r>
          </a:p>
        </p:txBody>
      </p:sp>
    </p:spTree>
    <p:extLst>
      <p:ext uri="{BB962C8B-B14F-4D97-AF65-F5344CB8AC3E}">
        <p14:creationId xmlns:p14="http://schemas.microsoft.com/office/powerpoint/2010/main" val="25102617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TextBox 2"/>
          <p:cNvSpPr txBox="1"/>
          <p:nvPr/>
        </p:nvSpPr>
        <p:spPr>
          <a:xfrm>
            <a:off x="988828" y="1265274"/>
            <a:ext cx="10058400" cy="3831818"/>
          </a:xfrm>
          <a:prstGeom prst="rect">
            <a:avLst/>
          </a:prstGeom>
          <a:noFill/>
        </p:spPr>
        <p:txBody>
          <a:bodyPr wrap="square" rtlCol="0">
            <a:spAutoFit/>
          </a:bodyPr>
          <a:lstStyle/>
          <a:p>
            <a:pPr indent="446088">
              <a:lnSpc>
                <a:spcPct val="150000"/>
              </a:lnSpc>
            </a:pPr>
            <a:r>
              <a:rPr lang="zh-CN" altLang="zh-CN" b="1" dirty="0"/>
              <a:t>（</a:t>
            </a:r>
            <a:r>
              <a:rPr lang="en-US" altLang="zh-CN" b="1" dirty="0"/>
              <a:t>3</a:t>
            </a:r>
            <a:r>
              <a:rPr lang="zh-CN" altLang="zh-CN" b="1" dirty="0"/>
              <a:t>）以编程方式选择文本</a:t>
            </a:r>
          </a:p>
          <a:p>
            <a:pPr indent="446088">
              <a:lnSpc>
                <a:spcPct val="150000"/>
              </a:lnSpc>
            </a:pPr>
            <a:r>
              <a:rPr lang="zh-CN" altLang="zh-CN" dirty="0"/>
              <a:t>在</a:t>
            </a:r>
            <a:r>
              <a:rPr lang="en-US" altLang="zh-CN" baseline="-25000" dirty="0"/>
              <a:t> </a:t>
            </a:r>
            <a:r>
              <a:rPr lang="de-DE" altLang="zh-CN" dirty="0"/>
              <a:t>TextBox</a:t>
            </a:r>
            <a:r>
              <a:rPr lang="en-US" altLang="zh-CN" baseline="-25000" dirty="0"/>
              <a:t> </a:t>
            </a:r>
            <a:r>
              <a:rPr lang="zh-CN" altLang="zh-CN" dirty="0"/>
              <a:t>控件中，可以用编程方式选择文本。例如，如果要创建一个可在文本中搜索特定字符串的函数，就可以选择那些文本，将找到的字符串的位置醒目地通报给读者。</a:t>
            </a:r>
          </a:p>
          <a:p>
            <a:pPr indent="446088">
              <a:lnSpc>
                <a:spcPct val="150000"/>
              </a:lnSpc>
            </a:pPr>
            <a:r>
              <a:rPr lang="zh-CN" altLang="zh-CN" dirty="0"/>
              <a:t>将</a:t>
            </a:r>
            <a:r>
              <a:rPr lang="en-US" altLang="zh-CN" baseline="-25000" dirty="0"/>
              <a:t> </a:t>
            </a:r>
            <a:r>
              <a:rPr lang="en-US" altLang="zh-CN" dirty="0" err="1"/>
              <a:t>SelectionStart</a:t>
            </a:r>
            <a:r>
              <a:rPr lang="en-US" altLang="zh-CN" baseline="-25000" dirty="0"/>
              <a:t> </a:t>
            </a:r>
            <a:r>
              <a:rPr lang="zh-CN" altLang="zh-CN" dirty="0"/>
              <a:t>属性设置为要选择的文本的开始位置。</a:t>
            </a:r>
            <a:r>
              <a:rPr lang="en-US" altLang="zh-CN" dirty="0" err="1"/>
              <a:t>SelectionStart</a:t>
            </a:r>
            <a:r>
              <a:rPr lang="en-US" altLang="zh-CN" baseline="-25000" dirty="0"/>
              <a:t> </a:t>
            </a:r>
            <a:r>
              <a:rPr lang="zh-CN" altLang="zh-CN" dirty="0"/>
              <a:t>属性是一个数字，指定文本字符串内的插入点，</a:t>
            </a:r>
            <a:r>
              <a:rPr lang="en-US" altLang="zh-CN" dirty="0"/>
              <a:t>0</a:t>
            </a:r>
            <a:r>
              <a:rPr lang="en-US" altLang="zh-CN" baseline="-25000" dirty="0"/>
              <a:t> </a:t>
            </a:r>
            <a:r>
              <a:rPr lang="zh-CN" altLang="zh-CN" dirty="0"/>
              <a:t>表示最左边的位置。如果将</a:t>
            </a:r>
            <a:r>
              <a:rPr lang="en-US" altLang="zh-CN" baseline="-25000" dirty="0"/>
              <a:t> </a:t>
            </a:r>
            <a:r>
              <a:rPr lang="en-US" altLang="zh-CN" dirty="0" err="1"/>
              <a:t>SelectionStart</a:t>
            </a:r>
            <a:r>
              <a:rPr lang="en-US" altLang="zh-CN" baseline="-25000" dirty="0"/>
              <a:t> </a:t>
            </a:r>
            <a:r>
              <a:rPr lang="zh-CN" altLang="zh-CN" dirty="0"/>
              <a:t>属性设置为等于或大于文本框内的字符数的值，则插入点被放在最后一个字符后面。</a:t>
            </a:r>
          </a:p>
          <a:p>
            <a:pPr indent="446088">
              <a:lnSpc>
                <a:spcPct val="150000"/>
              </a:lnSpc>
            </a:pPr>
            <a:r>
              <a:rPr lang="zh-CN" altLang="zh-CN" dirty="0"/>
              <a:t>将</a:t>
            </a:r>
            <a:r>
              <a:rPr lang="en-US" altLang="zh-CN" baseline="-25000" dirty="0"/>
              <a:t> </a:t>
            </a:r>
            <a:r>
              <a:rPr lang="en-US" altLang="zh-CN" dirty="0" err="1"/>
              <a:t>SelectionLength</a:t>
            </a:r>
            <a:r>
              <a:rPr lang="en-US" altLang="zh-CN" baseline="-25000" dirty="0"/>
              <a:t> </a:t>
            </a:r>
            <a:r>
              <a:rPr lang="zh-CN" altLang="zh-CN" dirty="0"/>
              <a:t>属性设置为要选择的文本的长度。</a:t>
            </a:r>
            <a:r>
              <a:rPr lang="en-US" altLang="zh-CN" dirty="0" err="1"/>
              <a:t>SelectionLength</a:t>
            </a:r>
            <a:r>
              <a:rPr lang="en-US" altLang="zh-CN" baseline="-25000" dirty="0"/>
              <a:t> </a:t>
            </a:r>
            <a:r>
              <a:rPr lang="zh-CN" altLang="zh-CN" dirty="0"/>
              <a:t>属性是一个设置插入点宽度的数值。如果将</a:t>
            </a:r>
            <a:r>
              <a:rPr lang="en-US" altLang="zh-CN" baseline="-25000" dirty="0"/>
              <a:t> </a:t>
            </a:r>
            <a:r>
              <a:rPr lang="en-US" altLang="zh-CN" dirty="0" err="1"/>
              <a:t>SelectionLength</a:t>
            </a:r>
            <a:r>
              <a:rPr lang="zh-CN" altLang="zh-CN" dirty="0"/>
              <a:t>设置为大于</a:t>
            </a:r>
            <a:r>
              <a:rPr lang="en-US" altLang="zh-CN" baseline="-25000" dirty="0"/>
              <a:t> </a:t>
            </a:r>
            <a:r>
              <a:rPr lang="en-US" altLang="zh-CN" dirty="0"/>
              <a:t>0</a:t>
            </a:r>
            <a:r>
              <a:rPr lang="zh-CN" altLang="zh-CN" dirty="0"/>
              <a:t>的数，则会选择该数目的字符，开始位置是当前插入点</a:t>
            </a:r>
            <a:r>
              <a:rPr lang="zh-CN" altLang="zh-CN" dirty="0" smtClean="0"/>
              <a:t>。</a:t>
            </a:r>
            <a:endParaRPr lang="zh-CN" altLang="zh-CN" dirty="0"/>
          </a:p>
        </p:txBody>
      </p:sp>
    </p:spTree>
    <p:extLst>
      <p:ext uri="{BB962C8B-B14F-4D97-AF65-F5344CB8AC3E}">
        <p14:creationId xmlns:p14="http://schemas.microsoft.com/office/powerpoint/2010/main" val="272160633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TextBox 2"/>
          <p:cNvSpPr txBox="1"/>
          <p:nvPr/>
        </p:nvSpPr>
        <p:spPr>
          <a:xfrm>
            <a:off x="1158949" y="1377475"/>
            <a:ext cx="9920177" cy="646331"/>
          </a:xfrm>
          <a:prstGeom prst="rect">
            <a:avLst/>
          </a:prstGeom>
          <a:noFill/>
        </p:spPr>
        <p:txBody>
          <a:bodyPr wrap="square" rtlCol="0">
            <a:spAutoFit/>
          </a:bodyPr>
          <a:lstStyle/>
          <a:p>
            <a:pPr indent="446088"/>
            <a:r>
              <a:rPr lang="zh-CN" altLang="zh-CN" dirty="0"/>
              <a:t>下面的代码将在控件的</a:t>
            </a:r>
            <a:r>
              <a:rPr lang="en-US" altLang="zh-CN" baseline="-25000" dirty="0"/>
              <a:t> </a:t>
            </a:r>
            <a:r>
              <a:rPr lang="en-US" altLang="zh-CN" dirty="0"/>
              <a:t>Enter</a:t>
            </a:r>
            <a:r>
              <a:rPr lang="en-US" altLang="zh-CN" baseline="-25000" dirty="0"/>
              <a:t> </a:t>
            </a:r>
            <a:r>
              <a:rPr lang="zh-CN" altLang="zh-CN" dirty="0"/>
              <a:t>事件发生时选择文本框的内容。将</a:t>
            </a:r>
            <a:r>
              <a:rPr lang="en-US" altLang="zh-CN" baseline="-25000" dirty="0"/>
              <a:t> </a:t>
            </a:r>
            <a:r>
              <a:rPr lang="en-US" altLang="zh-CN" dirty="0"/>
              <a:t>textBox1_Enter</a:t>
            </a:r>
            <a:r>
              <a:rPr lang="en-US" altLang="zh-CN" baseline="-25000" dirty="0"/>
              <a:t> </a:t>
            </a:r>
            <a:r>
              <a:rPr lang="zh-CN" altLang="zh-CN" dirty="0"/>
              <a:t>事件处理程序绑定到控件，代码如下</a:t>
            </a:r>
            <a:r>
              <a:rPr lang="zh-CN" altLang="zh-CN" dirty="0" smtClean="0"/>
              <a:t>：</a:t>
            </a:r>
            <a:endParaRPr lang="zh-CN" altLang="zh-CN" dirty="0"/>
          </a:p>
        </p:txBody>
      </p:sp>
      <p:sp>
        <p:nvSpPr>
          <p:cNvPr id="4" name="圆角矩形 3"/>
          <p:cNvSpPr/>
          <p:nvPr/>
        </p:nvSpPr>
        <p:spPr>
          <a:xfrm>
            <a:off x="1729562" y="2023806"/>
            <a:ext cx="8977423" cy="1634490"/>
          </a:xfrm>
          <a:prstGeom prst="roundRect">
            <a:avLst>
              <a:gd name="adj" fmla="val 11463"/>
            </a:avLst>
          </a:prstGeom>
          <a:solidFill>
            <a:srgbClr val="EDD0D0"/>
          </a:solidFill>
        </p:spPr>
        <p:txBody>
          <a:bodyPr wrap="square">
            <a:spAutoFit/>
          </a:bodyPr>
          <a:lstStyle/>
          <a:p>
            <a:r>
              <a:rPr lang="en-US" altLang="zh-CN" dirty="0"/>
              <a:t>private void textBox1_Enter(object sender, </a:t>
            </a:r>
            <a:r>
              <a:rPr lang="en-US" altLang="zh-CN" dirty="0" err="1"/>
              <a:t>System.EventArgs</a:t>
            </a:r>
            <a:r>
              <a:rPr lang="en-US" altLang="zh-CN" dirty="0"/>
              <a:t> e)</a:t>
            </a:r>
            <a:endParaRPr lang="zh-CN" altLang="zh-CN" dirty="0"/>
          </a:p>
          <a:p>
            <a:r>
              <a:rPr lang="en-US" altLang="zh-CN" dirty="0"/>
              <a:t>{</a:t>
            </a:r>
            <a:endParaRPr lang="zh-CN" altLang="zh-CN" dirty="0"/>
          </a:p>
          <a:p>
            <a:r>
              <a:rPr lang="en-US" altLang="zh-CN" dirty="0"/>
              <a:t>     textBox1.SelectionStart = 0;</a:t>
            </a:r>
            <a:endParaRPr lang="zh-CN" altLang="zh-CN" dirty="0"/>
          </a:p>
          <a:p>
            <a:r>
              <a:rPr lang="en-US" altLang="zh-CN" dirty="0"/>
              <a:t>     textBox1.SelectionLength = textBox1.Text.Length;</a:t>
            </a:r>
            <a:endParaRPr lang="zh-CN" altLang="zh-CN" dirty="0"/>
          </a:p>
          <a:p>
            <a:r>
              <a:rPr lang="en-US" altLang="zh-CN" dirty="0"/>
              <a:t>}</a:t>
            </a:r>
            <a:endParaRPr lang="zh-CN" altLang="zh-CN" dirty="0"/>
          </a:p>
        </p:txBody>
      </p:sp>
      <p:sp>
        <p:nvSpPr>
          <p:cNvPr id="5" name="矩形 4"/>
          <p:cNvSpPr/>
          <p:nvPr/>
        </p:nvSpPr>
        <p:spPr>
          <a:xfrm>
            <a:off x="1674626" y="3792193"/>
            <a:ext cx="7735188" cy="369332"/>
          </a:xfrm>
          <a:prstGeom prst="rect">
            <a:avLst/>
          </a:prstGeom>
        </p:spPr>
        <p:txBody>
          <a:bodyPr wrap="square">
            <a:spAutoFit/>
          </a:bodyPr>
          <a:lstStyle/>
          <a:p>
            <a:r>
              <a:rPr lang="en-US" altLang="zh-CN" dirty="0" err="1"/>
              <a:t>TextBox</a:t>
            </a:r>
            <a:r>
              <a:rPr lang="zh-CN" altLang="zh-CN" dirty="0"/>
              <a:t>控件还提供了一些方法，以方便用户使用，如表</a:t>
            </a:r>
            <a:r>
              <a:rPr lang="en-US" altLang="zh-CN" dirty="0"/>
              <a:t>4.9</a:t>
            </a:r>
            <a:r>
              <a:rPr lang="zh-CN" altLang="zh-CN" dirty="0"/>
              <a:t>所示。</a:t>
            </a:r>
          </a:p>
        </p:txBody>
      </p:sp>
      <p:graphicFrame>
        <p:nvGraphicFramePr>
          <p:cNvPr id="6" name="表格 5"/>
          <p:cNvGraphicFramePr>
            <a:graphicFrameLocks noGrp="1"/>
          </p:cNvGraphicFramePr>
          <p:nvPr>
            <p:extLst>
              <p:ext uri="{D42A27DB-BD31-4B8C-83A1-F6EECF244321}">
                <p14:modId xmlns:p14="http://schemas.microsoft.com/office/powerpoint/2010/main" val="1687096529"/>
              </p:ext>
            </p:extLst>
          </p:nvPr>
        </p:nvGraphicFramePr>
        <p:xfrm>
          <a:off x="2237140" y="4247431"/>
          <a:ext cx="7962265" cy="1468125"/>
        </p:xfrm>
        <a:graphic>
          <a:graphicData uri="http://schemas.openxmlformats.org/drawingml/2006/table">
            <a:tbl>
              <a:tblPr/>
              <a:tblGrid>
                <a:gridCol w="1342787"/>
                <a:gridCol w="2488525"/>
                <a:gridCol w="1491084"/>
                <a:gridCol w="2639869"/>
              </a:tblGrid>
              <a:tr h="293625">
                <a:tc>
                  <a:txBody>
                    <a:bodyPr/>
                    <a:lstStyle/>
                    <a:p>
                      <a:pPr algn="ctr">
                        <a:lnSpc>
                          <a:spcPts val="1400"/>
                        </a:lnSpc>
                        <a:spcAft>
                          <a:spcPts val="0"/>
                        </a:spcAft>
                      </a:pPr>
                      <a:r>
                        <a:rPr lang="zh-CN" sz="1400" kern="100">
                          <a:effectLst/>
                          <a:latin typeface="Times New Roman"/>
                          <a:ea typeface="宋体"/>
                        </a:rPr>
                        <a:t>方 法 名 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用</a:t>
                      </a:r>
                      <a:r>
                        <a:rPr lang="en-US" sz="1400" kern="100">
                          <a:effectLst/>
                          <a:latin typeface="Times New Roman"/>
                          <a:ea typeface="宋体"/>
                        </a:rPr>
                        <a:t>    </a:t>
                      </a:r>
                      <a:r>
                        <a:rPr lang="zh-CN" sz="1400" kern="100">
                          <a:effectLst/>
                          <a:latin typeface="Times New Roman"/>
                          <a:ea typeface="宋体"/>
                        </a:rPr>
                        <a:t>途</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方 法 名 称</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用</a:t>
                      </a:r>
                      <a:r>
                        <a:rPr lang="en-US" sz="1400" kern="100">
                          <a:effectLst/>
                          <a:latin typeface="Times New Roman"/>
                          <a:ea typeface="宋体"/>
                        </a:rPr>
                        <a:t>    </a:t>
                      </a:r>
                      <a:r>
                        <a:rPr lang="zh-CN" sz="1400" kern="100">
                          <a:effectLst/>
                          <a:latin typeface="Times New Roman"/>
                          <a:ea typeface="宋体"/>
                        </a:rPr>
                        <a:t>途</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3625">
                <a:tc>
                  <a:txBody>
                    <a:bodyPr/>
                    <a:lstStyle/>
                    <a:p>
                      <a:pPr algn="ctr">
                        <a:lnSpc>
                          <a:spcPts val="1400"/>
                        </a:lnSpc>
                        <a:spcAft>
                          <a:spcPts val="0"/>
                        </a:spcAft>
                      </a:pPr>
                      <a:r>
                        <a:rPr lang="en-US" sz="1400" kern="100">
                          <a:effectLst/>
                          <a:latin typeface="Times New Roman"/>
                          <a:ea typeface="宋体"/>
                        </a:rPr>
                        <a:t>Clear</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清除文本框中的文本</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Paste</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用剪贴板内容替换文本框文本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625">
                <a:tc>
                  <a:txBody>
                    <a:bodyPr/>
                    <a:lstStyle/>
                    <a:p>
                      <a:pPr algn="ctr">
                        <a:lnSpc>
                          <a:spcPts val="1400"/>
                        </a:lnSpc>
                        <a:spcAft>
                          <a:spcPts val="0"/>
                        </a:spcAft>
                      </a:pPr>
                      <a:r>
                        <a:rPr lang="en-US" sz="1400" kern="100">
                          <a:effectLst/>
                          <a:latin typeface="Times New Roman"/>
                          <a:ea typeface="宋体"/>
                        </a:rPr>
                        <a:t>AppendText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向文本框里添加文字</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Select</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在文本框中选择指定范围的文本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625">
                <a:tc>
                  <a:txBody>
                    <a:bodyPr/>
                    <a:lstStyle/>
                    <a:p>
                      <a:pPr algn="ctr">
                        <a:lnSpc>
                          <a:spcPts val="1400"/>
                        </a:lnSpc>
                        <a:spcAft>
                          <a:spcPts val="0"/>
                        </a:spcAft>
                      </a:pPr>
                      <a:r>
                        <a:rPr lang="en-US" sz="1400" kern="100">
                          <a:effectLst/>
                          <a:latin typeface="Times New Roman"/>
                          <a:ea typeface="宋体"/>
                        </a:rPr>
                        <a:t>Copy</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复制文本框的文本到剪贴板</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SelectAll</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选择文本框中所有内容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625">
                <a:tc>
                  <a:txBody>
                    <a:bodyPr/>
                    <a:lstStyle/>
                    <a:p>
                      <a:pPr algn="ctr">
                        <a:lnSpc>
                          <a:spcPts val="1400"/>
                        </a:lnSpc>
                        <a:spcAft>
                          <a:spcPts val="0"/>
                        </a:spcAft>
                      </a:pPr>
                      <a:r>
                        <a:rPr lang="en-US" sz="1400" kern="100">
                          <a:effectLst/>
                          <a:latin typeface="Times New Roman"/>
                          <a:ea typeface="宋体"/>
                        </a:rPr>
                        <a:t>Cut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剪切文本框文本到剪贴板</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Paste</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用剪贴板内容替换文本框文本</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8346276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界面设计</a:t>
            </a:r>
          </a:p>
        </p:txBody>
      </p:sp>
      <p:sp>
        <p:nvSpPr>
          <p:cNvPr id="3" name="TextBox 2"/>
          <p:cNvSpPr txBox="1"/>
          <p:nvPr/>
        </p:nvSpPr>
        <p:spPr>
          <a:xfrm>
            <a:off x="1488558" y="1691360"/>
            <a:ext cx="9346019" cy="2400657"/>
          </a:xfrm>
          <a:prstGeom prst="round2Diag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lnSpc>
                <a:spcPct val="150000"/>
              </a:lnSpc>
            </a:pPr>
            <a:r>
              <a:rPr lang="zh-CN" altLang="zh-CN" dirty="0"/>
              <a:t>具体操作是：用鼠标选择工具箱中需要添加到窗体的控件，然后拖放到窗体中即可。</a:t>
            </a:r>
          </a:p>
          <a:p>
            <a:pPr indent="446088">
              <a:lnSpc>
                <a:spcPct val="150000"/>
              </a:lnSpc>
            </a:pPr>
            <a:r>
              <a:rPr lang="zh-CN" altLang="zh-CN" dirty="0"/>
              <a:t>这里，我们将窗体命名为“</a:t>
            </a:r>
            <a:r>
              <a:rPr lang="en-US" altLang="zh-CN" dirty="0" err="1"/>
              <a:t>TestForm</a:t>
            </a:r>
            <a:r>
              <a:rPr lang="zh-CN" altLang="zh-CN" dirty="0"/>
              <a:t>”（意在本例主要用于“测试窗体的性质”），将它的</a:t>
            </a:r>
            <a:r>
              <a:rPr lang="en-US" altLang="zh-CN" dirty="0"/>
              <a:t>Name</a:t>
            </a:r>
            <a:r>
              <a:rPr lang="zh-CN" altLang="zh-CN" dirty="0"/>
              <a:t>属性及</a:t>
            </a:r>
            <a:r>
              <a:rPr lang="en-US" altLang="zh-CN" dirty="0"/>
              <a:t>Text</a:t>
            </a:r>
            <a:r>
              <a:rPr lang="zh-CN" altLang="zh-CN" dirty="0"/>
              <a:t>属性均改为</a:t>
            </a:r>
            <a:r>
              <a:rPr lang="en-US" altLang="zh-CN" dirty="0" err="1"/>
              <a:t>TestForm</a:t>
            </a:r>
            <a:r>
              <a:rPr lang="zh-CN" altLang="zh-CN" dirty="0"/>
              <a:t>。</a:t>
            </a:r>
          </a:p>
          <a:p>
            <a:pPr indent="446088">
              <a:lnSpc>
                <a:spcPct val="150000"/>
              </a:lnSpc>
            </a:pPr>
            <a:r>
              <a:rPr lang="zh-CN" altLang="zh-CN" dirty="0"/>
              <a:t>向窗体中添加</a:t>
            </a:r>
            <a:r>
              <a:rPr lang="en-US" altLang="zh-CN" dirty="0"/>
              <a:t>2</a:t>
            </a:r>
            <a:r>
              <a:rPr lang="zh-CN" altLang="zh-CN" dirty="0"/>
              <a:t>个</a:t>
            </a:r>
            <a:r>
              <a:rPr lang="en-US" altLang="zh-CN" dirty="0"/>
              <a:t>Label</a:t>
            </a:r>
            <a:r>
              <a:rPr lang="zh-CN" altLang="zh-CN" dirty="0"/>
              <a:t>控件、</a:t>
            </a:r>
            <a:r>
              <a:rPr lang="en-US" altLang="zh-CN" dirty="0"/>
              <a:t>1</a:t>
            </a:r>
            <a:r>
              <a:rPr lang="zh-CN" altLang="zh-CN" dirty="0"/>
              <a:t>个</a:t>
            </a:r>
            <a:r>
              <a:rPr lang="en-US" altLang="zh-CN" cap="all" dirty="0"/>
              <a:t>b</a:t>
            </a:r>
            <a:r>
              <a:rPr lang="en-US" altLang="zh-CN" dirty="0"/>
              <a:t>utton</a:t>
            </a:r>
            <a:r>
              <a:rPr lang="zh-CN" altLang="zh-CN" dirty="0"/>
              <a:t>控件和</a:t>
            </a:r>
            <a:r>
              <a:rPr lang="en-US" altLang="zh-CN" dirty="0"/>
              <a:t>3</a:t>
            </a:r>
            <a:r>
              <a:rPr lang="zh-CN" altLang="zh-CN" dirty="0"/>
              <a:t>个</a:t>
            </a:r>
            <a:r>
              <a:rPr lang="en-US" altLang="zh-CN" dirty="0" err="1"/>
              <a:t>TextBox</a:t>
            </a:r>
            <a:r>
              <a:rPr lang="zh-CN" altLang="zh-CN" dirty="0"/>
              <a:t>控件，调整各个控件的大小和位置，完成一个简单的整数加法器界面的设计</a:t>
            </a:r>
            <a:r>
              <a:rPr lang="zh-CN" altLang="zh-CN" dirty="0" smtClean="0"/>
              <a:t>。</a:t>
            </a:r>
            <a:endParaRPr lang="zh-CN" altLang="zh-CN" dirty="0"/>
          </a:p>
        </p:txBody>
      </p:sp>
    </p:spTree>
    <p:extLst>
      <p:ext uri="{BB962C8B-B14F-4D97-AF65-F5344CB8AC3E}">
        <p14:creationId xmlns:p14="http://schemas.microsoft.com/office/powerpoint/2010/main" val="3039143594"/>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TextBox 2"/>
          <p:cNvSpPr txBox="1"/>
          <p:nvPr/>
        </p:nvSpPr>
        <p:spPr>
          <a:xfrm>
            <a:off x="967563" y="1414130"/>
            <a:ext cx="10143460" cy="923330"/>
          </a:xfrm>
          <a:prstGeom prst="rect">
            <a:avLst/>
          </a:prstGeom>
          <a:noFill/>
        </p:spPr>
        <p:txBody>
          <a:bodyPr wrap="square" rtlCol="0">
            <a:spAutoFit/>
          </a:bodyPr>
          <a:lstStyle/>
          <a:p>
            <a:pPr indent="542925"/>
            <a:r>
              <a:rPr lang="zh-CN" altLang="zh-CN" dirty="0"/>
              <a:t>【例</a:t>
            </a:r>
            <a:r>
              <a:rPr lang="en-US" altLang="zh-CN" b="1" dirty="0"/>
              <a:t>4.4</a:t>
            </a:r>
            <a:r>
              <a:rPr lang="zh-CN" altLang="zh-CN" dirty="0"/>
              <a:t>】 创建“学生信息管理系统”的登录界面，并验证登录，用户名和密码均为</a:t>
            </a:r>
            <a:r>
              <a:rPr lang="en-US" altLang="zh-CN" dirty="0"/>
              <a:t>admin</a:t>
            </a:r>
            <a:r>
              <a:rPr lang="zh-CN" altLang="zh-CN" dirty="0"/>
              <a:t>，如图</a:t>
            </a:r>
            <a:r>
              <a:rPr lang="en-US" altLang="zh-CN" dirty="0"/>
              <a:t>4.14</a:t>
            </a:r>
            <a:r>
              <a:rPr lang="zh-CN" altLang="zh-CN" dirty="0"/>
              <a:t>所示。</a:t>
            </a:r>
          </a:p>
          <a:p>
            <a:pPr indent="542925"/>
            <a:r>
              <a:rPr lang="zh-CN" altLang="zh-CN" dirty="0"/>
              <a:t>按照图</a:t>
            </a:r>
            <a:r>
              <a:rPr lang="en-US" altLang="zh-CN" dirty="0"/>
              <a:t>4.14</a:t>
            </a:r>
            <a:r>
              <a:rPr lang="zh-CN" altLang="zh-CN" dirty="0"/>
              <a:t>创建窗体和控件，各控件名称如表</a:t>
            </a:r>
            <a:r>
              <a:rPr lang="en-US" altLang="zh-CN" dirty="0"/>
              <a:t>4.10</a:t>
            </a:r>
            <a:r>
              <a:rPr lang="zh-CN" altLang="zh-CN" dirty="0"/>
              <a:t>所示</a:t>
            </a:r>
            <a:r>
              <a:rPr lang="zh-CN" altLang="zh-CN" dirty="0" smtClean="0"/>
              <a:t>。</a:t>
            </a:r>
            <a:endParaRPr lang="zh-CN" altLang="zh-CN" dirty="0"/>
          </a:p>
        </p:txBody>
      </p:sp>
      <p:pic>
        <p:nvPicPr>
          <p:cNvPr id="143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403" y="2496066"/>
            <a:ext cx="3263281" cy="236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2499800863"/>
              </p:ext>
            </p:extLst>
          </p:nvPr>
        </p:nvGraphicFramePr>
        <p:xfrm>
          <a:off x="6530310" y="2868854"/>
          <a:ext cx="3591885" cy="1616980"/>
        </p:xfrm>
        <a:graphic>
          <a:graphicData uri="http://schemas.openxmlformats.org/drawingml/2006/table">
            <a:tbl>
              <a:tblPr/>
              <a:tblGrid>
                <a:gridCol w="2065892"/>
                <a:gridCol w="1525993"/>
              </a:tblGrid>
              <a:tr h="323396">
                <a:tc>
                  <a:txBody>
                    <a:bodyPr/>
                    <a:lstStyle/>
                    <a:p>
                      <a:pPr algn="ctr">
                        <a:lnSpc>
                          <a:spcPts val="1400"/>
                        </a:lnSpc>
                        <a:spcAft>
                          <a:spcPts val="0"/>
                        </a:spcAft>
                      </a:pPr>
                      <a:r>
                        <a:rPr lang="zh-CN" sz="1400" kern="100">
                          <a:effectLst/>
                          <a:latin typeface="Times New Roman"/>
                          <a:ea typeface="宋体"/>
                        </a:rPr>
                        <a:t>控</a:t>
                      </a:r>
                      <a:r>
                        <a:rPr lang="en-US" sz="1400" kern="100">
                          <a:effectLst/>
                          <a:latin typeface="Times New Roman"/>
                          <a:ea typeface="宋体"/>
                        </a:rPr>
                        <a:t>    </a:t>
                      </a:r>
                      <a:r>
                        <a:rPr lang="zh-CN" sz="1400" kern="100">
                          <a:effectLst/>
                          <a:latin typeface="Times New Roman"/>
                          <a:ea typeface="宋体"/>
                        </a:rPr>
                        <a:t>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23396">
                <a:tc>
                  <a:txBody>
                    <a:bodyPr/>
                    <a:lstStyle/>
                    <a:p>
                      <a:pPr algn="ctr">
                        <a:lnSpc>
                          <a:spcPts val="1400"/>
                        </a:lnSpc>
                        <a:spcAft>
                          <a:spcPts val="0"/>
                        </a:spcAft>
                      </a:pPr>
                      <a:r>
                        <a:rPr lang="zh-CN" sz="1400" kern="100">
                          <a:effectLst/>
                          <a:latin typeface="Times New Roman"/>
                          <a:ea typeface="宋体"/>
                        </a:rPr>
                        <a:t>用户名输入文本框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tbxUsr</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396">
                <a:tc>
                  <a:txBody>
                    <a:bodyPr/>
                    <a:lstStyle/>
                    <a:p>
                      <a:pPr algn="ctr">
                        <a:lnSpc>
                          <a:spcPts val="1400"/>
                        </a:lnSpc>
                        <a:spcAft>
                          <a:spcPts val="0"/>
                        </a:spcAft>
                      </a:pPr>
                      <a:r>
                        <a:rPr lang="zh-CN" sz="1400" kern="100">
                          <a:effectLst/>
                          <a:latin typeface="Times New Roman"/>
                          <a:ea typeface="宋体"/>
                        </a:rPr>
                        <a:t>密码输入框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tbxPwd</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396">
                <a:tc>
                  <a:txBody>
                    <a:bodyPr/>
                    <a:lstStyle/>
                    <a:p>
                      <a:pPr algn="ctr">
                        <a:lnSpc>
                          <a:spcPts val="1400"/>
                        </a:lnSpc>
                        <a:spcAft>
                          <a:spcPts val="0"/>
                        </a:spcAft>
                      </a:pPr>
                      <a:r>
                        <a:rPr lang="zh-CN" sz="1400" kern="100">
                          <a:effectLst/>
                          <a:latin typeface="Times New Roman"/>
                          <a:ea typeface="宋体"/>
                        </a:rPr>
                        <a:t>【登录】按钮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myDefaultBtn</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3396">
                <a:tc>
                  <a:txBody>
                    <a:bodyPr/>
                    <a:lstStyle/>
                    <a:p>
                      <a:pPr algn="ctr">
                        <a:lnSpc>
                          <a:spcPts val="1400"/>
                        </a:lnSpc>
                        <a:spcAft>
                          <a:spcPts val="0"/>
                        </a:spcAft>
                      </a:pPr>
                      <a:r>
                        <a:rPr lang="zh-CN" sz="1400" kern="100">
                          <a:effectLst/>
                          <a:latin typeface="Times New Roman"/>
                          <a:ea typeface="宋体"/>
                        </a:rPr>
                        <a:t>【重写】按钮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dirty="0" err="1">
                          <a:effectLst/>
                          <a:latin typeface="Times New Roman"/>
                          <a:ea typeface="宋体"/>
                        </a:rPr>
                        <a:t>myCancelBtn</a:t>
                      </a:r>
                      <a:endParaRPr lang="zh-CN" sz="1400" kern="10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36970041"/>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．文本框控件</a:t>
            </a:r>
          </a:p>
        </p:txBody>
      </p:sp>
      <p:sp>
        <p:nvSpPr>
          <p:cNvPr id="3" name="矩形 2"/>
          <p:cNvSpPr/>
          <p:nvPr/>
        </p:nvSpPr>
        <p:spPr>
          <a:xfrm>
            <a:off x="1134139" y="1128179"/>
            <a:ext cx="8105553" cy="369332"/>
          </a:xfrm>
          <a:prstGeom prst="rect">
            <a:avLst/>
          </a:prstGeom>
        </p:spPr>
        <p:txBody>
          <a:bodyPr wrap="square">
            <a:spAutoFit/>
          </a:bodyPr>
          <a:lstStyle/>
          <a:p>
            <a:r>
              <a:rPr lang="zh-CN" altLang="zh-CN" dirty="0"/>
              <a:t>分别双击</a:t>
            </a:r>
            <a:r>
              <a:rPr lang="en-US" altLang="zh-CN" dirty="0" err="1"/>
              <a:t>myDefaultBtn</a:t>
            </a:r>
            <a:r>
              <a:rPr lang="zh-CN" altLang="zh-CN" dirty="0"/>
              <a:t>控件和</a:t>
            </a:r>
            <a:r>
              <a:rPr lang="en-US" altLang="zh-CN" dirty="0" err="1"/>
              <a:t>myCancelBtn</a:t>
            </a:r>
            <a:r>
              <a:rPr lang="zh-CN" altLang="zh-CN" dirty="0"/>
              <a:t>控件，输入以下代码：</a:t>
            </a:r>
          </a:p>
        </p:txBody>
      </p:sp>
      <p:sp>
        <p:nvSpPr>
          <p:cNvPr id="4" name="TextBox 3"/>
          <p:cNvSpPr txBox="1"/>
          <p:nvPr/>
        </p:nvSpPr>
        <p:spPr>
          <a:xfrm>
            <a:off x="1254642" y="1584251"/>
            <a:ext cx="9484242" cy="4925556"/>
          </a:xfrm>
          <a:prstGeom prst="roundRect">
            <a:avLst>
              <a:gd name="adj" fmla="val 3939"/>
            </a:avLst>
          </a:prstGeom>
          <a:solidFill>
            <a:srgbClr val="EDD0D0"/>
          </a:solidFill>
        </p:spPr>
        <p:txBody>
          <a:bodyPr wrap="square" rtlCol="0">
            <a:spAutoFit/>
          </a:bodyPr>
          <a:lstStyle/>
          <a:p>
            <a:r>
              <a:rPr lang="en-US" altLang="zh-CN" sz="1400" dirty="0"/>
              <a:t>private void </a:t>
            </a:r>
            <a:r>
              <a:rPr lang="en-US" altLang="zh-CN" sz="1400" dirty="0" err="1"/>
              <a:t>myDefaultBtn_Click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if (</a:t>
            </a:r>
            <a:r>
              <a:rPr lang="en-US" altLang="zh-CN" sz="1400" dirty="0" err="1"/>
              <a:t>tbxUsr.Text</a:t>
            </a:r>
            <a:r>
              <a:rPr lang="en-US" altLang="zh-CN" sz="1400" dirty="0"/>
              <a:t> == </a:t>
            </a:r>
            <a:r>
              <a:rPr lang="en-US" altLang="zh-CN" sz="1400" dirty="0" err="1"/>
              <a:t>string.Empty</a:t>
            </a:r>
            <a:r>
              <a:rPr lang="en-US" altLang="zh-CN" sz="1400" dirty="0"/>
              <a:t> || </a:t>
            </a:r>
            <a:r>
              <a:rPr lang="en-US" altLang="zh-CN" sz="1400" dirty="0" err="1"/>
              <a:t>tbxPwd.Text</a:t>
            </a:r>
            <a:r>
              <a:rPr lang="en-US" altLang="zh-CN" sz="1400" dirty="0"/>
              <a:t> == </a:t>
            </a:r>
            <a:r>
              <a:rPr lang="en-US" altLang="zh-CN" sz="1400" dirty="0" err="1"/>
              <a:t>string.Empty</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MessageBox.Show</a:t>
            </a:r>
            <a:r>
              <a:rPr lang="en-US" altLang="zh-CN" sz="1400" dirty="0"/>
              <a:t>("</a:t>
            </a:r>
            <a:r>
              <a:rPr lang="zh-CN" altLang="zh-CN" sz="1400" dirty="0"/>
              <a:t>信息不完整！</a:t>
            </a:r>
            <a:r>
              <a:rPr lang="en-US" altLang="zh-CN" sz="1400" dirty="0"/>
              <a:t>", "</a:t>
            </a:r>
            <a:r>
              <a:rPr lang="zh-CN" altLang="zh-CN" sz="1400" dirty="0"/>
              <a:t>提示</a:t>
            </a:r>
            <a:r>
              <a:rPr lang="en-US" altLang="zh-CN" sz="1400" dirty="0"/>
              <a:t>");</a:t>
            </a:r>
            <a:endParaRPr lang="zh-CN" altLang="zh-CN" sz="1400" dirty="0"/>
          </a:p>
          <a:p>
            <a:r>
              <a:rPr lang="en-US" altLang="zh-CN" sz="1400" dirty="0"/>
              <a:t>        return;</a:t>
            </a:r>
            <a:endParaRPr lang="zh-CN" altLang="zh-CN" sz="1400" dirty="0"/>
          </a:p>
          <a:p>
            <a:r>
              <a:rPr lang="en-US" altLang="zh-CN" sz="1400" dirty="0"/>
              <a:t>    }</a:t>
            </a:r>
            <a:endParaRPr lang="zh-CN" altLang="zh-CN" sz="1400" dirty="0"/>
          </a:p>
          <a:p>
            <a:r>
              <a:rPr lang="en-US" altLang="zh-CN" sz="1400" dirty="0"/>
              <a:t>    if (!</a:t>
            </a:r>
            <a:r>
              <a:rPr lang="en-US" altLang="zh-CN" sz="1400" dirty="0" err="1"/>
              <a:t>tbxUsr.Text.Equals</a:t>
            </a:r>
            <a:r>
              <a:rPr lang="en-US" altLang="zh-CN" sz="1400" dirty="0"/>
              <a:t>("admin")||!</a:t>
            </a:r>
            <a:r>
              <a:rPr lang="en-US" altLang="zh-CN" sz="1400" dirty="0" err="1"/>
              <a:t>tbxPwd.Text.Equals</a:t>
            </a:r>
            <a:r>
              <a:rPr lang="en-US" altLang="zh-CN" sz="1400" dirty="0"/>
              <a:t>("admin"))</a:t>
            </a:r>
            <a:endParaRPr lang="zh-CN" altLang="zh-CN" sz="1400" dirty="0"/>
          </a:p>
          <a:p>
            <a:r>
              <a:rPr lang="en-US" altLang="zh-CN" sz="1400" dirty="0"/>
              <a:t>    {</a:t>
            </a:r>
            <a:endParaRPr lang="zh-CN" altLang="zh-CN" sz="1400" dirty="0"/>
          </a:p>
          <a:p>
            <a:r>
              <a:rPr lang="en-US" altLang="zh-CN" sz="1400" dirty="0"/>
              <a:t>        </a:t>
            </a:r>
            <a:r>
              <a:rPr lang="en-US" altLang="zh-CN" sz="1400" dirty="0" err="1"/>
              <a:t>MessageBox.Show</a:t>
            </a:r>
            <a:r>
              <a:rPr lang="en-US" altLang="zh-CN" sz="1400" dirty="0"/>
              <a:t>("</a:t>
            </a:r>
            <a:r>
              <a:rPr lang="zh-CN" altLang="zh-CN" sz="1400" dirty="0"/>
              <a:t>用户名或密码不正确！</a:t>
            </a:r>
            <a:r>
              <a:rPr lang="en-US" altLang="zh-CN" sz="1400" dirty="0"/>
              <a:t>", "</a:t>
            </a:r>
            <a:r>
              <a:rPr lang="zh-CN" altLang="zh-CN" sz="1400" dirty="0"/>
              <a:t>提示</a:t>
            </a:r>
            <a:r>
              <a:rPr lang="en-US" altLang="zh-CN" sz="1400" dirty="0"/>
              <a:t>");</a:t>
            </a:r>
            <a:endParaRPr lang="zh-CN" altLang="zh-CN" sz="1400" dirty="0"/>
          </a:p>
          <a:p>
            <a:r>
              <a:rPr lang="en-US" altLang="zh-CN" sz="1400" dirty="0"/>
              <a:t>    }</a:t>
            </a:r>
            <a:endParaRPr lang="zh-CN" altLang="zh-CN" sz="1400" dirty="0"/>
          </a:p>
          <a:p>
            <a:r>
              <a:rPr lang="en-US" altLang="zh-CN" sz="1400" dirty="0"/>
              <a:t>    else</a:t>
            </a:r>
            <a:endParaRPr lang="zh-CN" altLang="zh-CN" sz="1400" dirty="0"/>
          </a:p>
          <a:p>
            <a:r>
              <a:rPr lang="en-US" altLang="zh-CN" sz="1400" dirty="0"/>
              <a:t>    {</a:t>
            </a:r>
            <a:endParaRPr lang="zh-CN" altLang="zh-CN" sz="1400" dirty="0"/>
          </a:p>
          <a:p>
            <a:r>
              <a:rPr lang="en-US" altLang="zh-CN" sz="1400" dirty="0"/>
              <a:t>        </a:t>
            </a:r>
            <a:r>
              <a:rPr lang="en-US" altLang="zh-CN" sz="1400" dirty="0" err="1"/>
              <a:t>Welcome.updateForm.Show</a:t>
            </a:r>
            <a:r>
              <a:rPr lang="en-US" altLang="zh-CN" sz="1400" dirty="0"/>
              <a:t>();</a:t>
            </a:r>
            <a:endParaRPr lang="zh-CN" altLang="zh-CN" sz="1400" dirty="0"/>
          </a:p>
          <a:p>
            <a:r>
              <a:rPr lang="en-US" altLang="zh-CN" sz="1400" dirty="0"/>
              <a:t>        </a:t>
            </a:r>
            <a:r>
              <a:rPr lang="en-US" altLang="zh-CN" sz="1400" dirty="0" err="1"/>
              <a:t>this.Close</a:t>
            </a:r>
            <a:r>
              <a:rPr lang="en-US" altLang="zh-CN" sz="1400" dirty="0"/>
              <a:t>();</a:t>
            </a:r>
            <a:endParaRPr lang="zh-CN" altLang="zh-CN" sz="1400" dirty="0"/>
          </a:p>
          <a:p>
            <a:r>
              <a:rPr lang="en-US" altLang="zh-CN" sz="1400" dirty="0"/>
              <a:t>    }</a:t>
            </a:r>
            <a:endParaRPr lang="zh-CN" altLang="zh-CN" sz="1400" dirty="0"/>
          </a:p>
          <a:p>
            <a:r>
              <a:rPr lang="en-US" altLang="zh-CN" sz="1400" dirty="0"/>
              <a:t>}</a:t>
            </a:r>
            <a:endParaRPr lang="zh-CN" altLang="zh-CN" sz="1400" dirty="0"/>
          </a:p>
          <a:p>
            <a:r>
              <a:rPr lang="en-US" altLang="zh-CN" sz="1400" dirty="0"/>
              <a:t>private void </a:t>
            </a:r>
            <a:r>
              <a:rPr lang="en-US" altLang="zh-CN" sz="1400" dirty="0" err="1"/>
              <a:t>myCancelBtn_Click</a:t>
            </a:r>
            <a:r>
              <a:rPr lang="en-US" altLang="zh-CN" sz="1400" dirty="0"/>
              <a:t>(object sender, </a:t>
            </a:r>
            <a:r>
              <a:rPr lang="en-US" altLang="zh-CN" sz="1400" dirty="0" err="1"/>
              <a:t>EventArgs</a:t>
            </a:r>
            <a:r>
              <a:rPr lang="en-US" altLang="zh-CN" sz="1400" dirty="0"/>
              <a:t> e)</a:t>
            </a:r>
            <a:endParaRPr lang="zh-CN" altLang="zh-CN" sz="1400" dirty="0"/>
          </a:p>
          <a:p>
            <a:r>
              <a:rPr lang="en-US" altLang="zh-CN" sz="1400" dirty="0"/>
              <a:t>{</a:t>
            </a:r>
            <a:endParaRPr lang="zh-CN" altLang="zh-CN" sz="1400" dirty="0"/>
          </a:p>
          <a:p>
            <a:r>
              <a:rPr lang="en-US" altLang="zh-CN" sz="1400" dirty="0"/>
              <a:t>    </a:t>
            </a:r>
            <a:r>
              <a:rPr lang="en-US" altLang="zh-CN" sz="1400" dirty="0" err="1"/>
              <a:t>tbxUsr.Clear</a:t>
            </a:r>
            <a:r>
              <a:rPr lang="en-US" altLang="zh-CN" sz="1400" dirty="0"/>
              <a:t>();</a:t>
            </a:r>
            <a:endParaRPr lang="zh-CN" altLang="zh-CN" sz="1400" dirty="0"/>
          </a:p>
          <a:p>
            <a:r>
              <a:rPr lang="en-US" altLang="zh-CN" sz="1400" dirty="0"/>
              <a:t>    </a:t>
            </a:r>
            <a:r>
              <a:rPr lang="en-US" altLang="zh-CN" sz="1400" dirty="0" err="1"/>
              <a:t>tbxPwd.Clear</a:t>
            </a:r>
            <a:r>
              <a:rPr lang="en-US" altLang="zh-CN" sz="1400" dirty="0"/>
              <a:t>();</a:t>
            </a:r>
            <a:endParaRPr lang="zh-CN" altLang="zh-CN" sz="1400" dirty="0"/>
          </a:p>
          <a:p>
            <a:r>
              <a:rPr lang="en-US" altLang="zh-CN" sz="1400" dirty="0" smtClean="0"/>
              <a:t>}</a:t>
            </a:r>
          </a:p>
        </p:txBody>
      </p:sp>
    </p:spTree>
    <p:extLst>
      <p:ext uri="{BB962C8B-B14F-4D97-AF65-F5344CB8AC3E}">
        <p14:creationId xmlns:p14="http://schemas.microsoft.com/office/powerpoint/2010/main" val="145489076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72911" y="3382878"/>
            <a:ext cx="1627636" cy="482919"/>
          </a:xfrm>
          <a:prstGeom prst="rect">
            <a:avLst/>
          </a:prstGeom>
        </p:spPr>
        <p:txBody>
          <a:bodyPr wrap="square" lIns="144000" tIns="0" rIns="144000" bIns="0">
            <a:noAutofit/>
          </a:bodyPr>
          <a:lstStyle/>
          <a:p>
            <a:r>
              <a:rPr lang="zh-CN" altLang="zh-CN" sz="2800" b="1" dirty="0" smtClean="0"/>
              <a:t>图</a:t>
            </a:r>
            <a:r>
              <a:rPr lang="en-US" altLang="zh-CN" sz="2800" b="1" dirty="0" smtClean="0"/>
              <a:t> </a:t>
            </a:r>
            <a:r>
              <a:rPr lang="zh-CN" altLang="zh-CN" sz="2800" b="1" dirty="0" smtClean="0"/>
              <a:t>片</a:t>
            </a:r>
            <a:r>
              <a:rPr lang="en-US" altLang="zh-CN" sz="2800" b="1" dirty="0" smtClean="0"/>
              <a:t> </a:t>
            </a:r>
            <a:r>
              <a:rPr lang="zh-CN" altLang="zh-CN" sz="2800" b="1" dirty="0" smtClean="0"/>
              <a:t>框</a:t>
            </a:r>
            <a:endParaRPr lang="zh-CN" altLang="zh-CN" sz="2800" b="1" dirty="0"/>
          </a:p>
        </p:txBody>
      </p:sp>
      <p:sp>
        <p:nvSpPr>
          <p:cNvPr id="2" name="矩形 1"/>
          <p:cNvSpPr/>
          <p:nvPr/>
        </p:nvSpPr>
        <p:spPr>
          <a:xfrm>
            <a:off x="3831670" y="3956716"/>
            <a:ext cx="2869696"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．在设计时设置显示图片</a:t>
            </a:r>
          </a:p>
        </p:txBody>
      </p:sp>
      <p:sp>
        <p:nvSpPr>
          <p:cNvPr id="3" name="矩形 2"/>
          <p:cNvSpPr/>
          <p:nvPr/>
        </p:nvSpPr>
        <p:spPr>
          <a:xfrm>
            <a:off x="6733265" y="3956716"/>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．编程载入图片</a:t>
            </a:r>
          </a:p>
        </p:txBody>
      </p:sp>
    </p:spTree>
    <p:extLst>
      <p:ext uri="{BB962C8B-B14F-4D97-AF65-F5344CB8AC3E}">
        <p14:creationId xmlns:p14="http://schemas.microsoft.com/office/powerpoint/2010/main" val="364978358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．在设计时设置显示图片</a:t>
            </a:r>
          </a:p>
        </p:txBody>
      </p:sp>
      <p:sp>
        <p:nvSpPr>
          <p:cNvPr id="3" name="TextBox 2"/>
          <p:cNvSpPr txBox="1"/>
          <p:nvPr/>
        </p:nvSpPr>
        <p:spPr>
          <a:xfrm>
            <a:off x="871870" y="1467293"/>
            <a:ext cx="10228521" cy="646331"/>
          </a:xfrm>
          <a:prstGeom prst="rect">
            <a:avLst/>
          </a:prstGeom>
          <a:noFill/>
        </p:spPr>
        <p:txBody>
          <a:bodyPr wrap="square" rtlCol="0">
            <a:spAutoFit/>
          </a:bodyPr>
          <a:lstStyle/>
          <a:p>
            <a:pPr indent="446088"/>
            <a:r>
              <a:rPr lang="zh-CN" altLang="zh-CN" dirty="0"/>
              <a:t>显示的图片由</a:t>
            </a:r>
            <a:r>
              <a:rPr lang="en-US" altLang="zh-CN" baseline="-25000" dirty="0"/>
              <a:t> </a:t>
            </a:r>
            <a:r>
              <a:rPr lang="en-US" altLang="zh-CN" dirty="0"/>
              <a:t>Image</a:t>
            </a:r>
            <a:r>
              <a:rPr lang="en-US" altLang="zh-CN" baseline="-25000" dirty="0"/>
              <a:t> </a:t>
            </a:r>
            <a:r>
              <a:rPr lang="zh-CN" altLang="zh-CN" dirty="0"/>
              <a:t>属性确定，</a:t>
            </a:r>
            <a:r>
              <a:rPr lang="en-US" altLang="zh-CN" dirty="0" err="1"/>
              <a:t>SizeMode</a:t>
            </a:r>
            <a:r>
              <a:rPr lang="en-US" altLang="zh-CN" baseline="-25000" dirty="0"/>
              <a:t> </a:t>
            </a:r>
            <a:r>
              <a:rPr lang="zh-CN" altLang="zh-CN" dirty="0"/>
              <a:t>属性控制图像和控件彼此适合的方式。可显示的图片文件类型如表</a:t>
            </a:r>
            <a:r>
              <a:rPr lang="en-US" altLang="zh-CN" dirty="0"/>
              <a:t>4.11</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89339973"/>
              </p:ext>
            </p:extLst>
          </p:nvPr>
        </p:nvGraphicFramePr>
        <p:xfrm>
          <a:off x="2915164" y="2251795"/>
          <a:ext cx="4910399" cy="1873638"/>
        </p:xfrm>
        <a:graphic>
          <a:graphicData uri="http://schemas.openxmlformats.org/drawingml/2006/table">
            <a:tbl>
              <a:tblPr/>
              <a:tblGrid>
                <a:gridCol w="2190038"/>
                <a:gridCol w="2720361"/>
              </a:tblGrid>
              <a:tr h="312273">
                <a:tc>
                  <a:txBody>
                    <a:bodyPr/>
                    <a:lstStyle/>
                    <a:p>
                      <a:pPr algn="ctr">
                        <a:lnSpc>
                          <a:spcPts val="1400"/>
                        </a:lnSpc>
                        <a:spcAft>
                          <a:spcPts val="0"/>
                        </a:spcAft>
                      </a:pPr>
                      <a:r>
                        <a:rPr lang="zh-CN" sz="1400" kern="100">
                          <a:effectLst/>
                          <a:latin typeface="Times New Roman"/>
                          <a:ea typeface="宋体"/>
                        </a:rPr>
                        <a:t>类 </a:t>
                      </a:r>
                      <a:r>
                        <a:rPr lang="en-US" sz="1400" kern="100">
                          <a:effectLst/>
                          <a:latin typeface="Times New Roman"/>
                          <a:ea typeface="宋体"/>
                        </a:rPr>
                        <a:t>   </a:t>
                      </a:r>
                      <a:r>
                        <a:rPr lang="zh-CN" sz="1400" kern="100">
                          <a:effectLst/>
                          <a:latin typeface="Times New Roman"/>
                          <a:ea typeface="宋体"/>
                        </a:rPr>
                        <a:t>型</a:t>
                      </a: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文件扩展名</a:t>
                      </a: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12273">
                <a:tc>
                  <a:txBody>
                    <a:bodyPr/>
                    <a:lstStyle/>
                    <a:p>
                      <a:pPr algn="ctr">
                        <a:lnSpc>
                          <a:spcPts val="1400"/>
                        </a:lnSpc>
                        <a:spcAft>
                          <a:spcPts val="0"/>
                        </a:spcAft>
                      </a:pPr>
                      <a:r>
                        <a:rPr lang="zh-CN" sz="1400" kern="100">
                          <a:effectLst/>
                          <a:latin typeface="Times New Roman"/>
                          <a:ea typeface="宋体"/>
                        </a:rPr>
                        <a:t>位图</a:t>
                      </a: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.bmp</a:t>
                      </a:r>
                      <a:endParaRPr lang="zh-CN" sz="1400" kern="100">
                        <a:effectLst/>
                        <a:latin typeface="Times New Roman"/>
                        <a:ea typeface="宋体"/>
                      </a:endParaRP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273">
                <a:tc>
                  <a:txBody>
                    <a:bodyPr/>
                    <a:lstStyle/>
                    <a:p>
                      <a:pPr algn="ctr">
                        <a:lnSpc>
                          <a:spcPts val="1400"/>
                        </a:lnSpc>
                        <a:spcAft>
                          <a:spcPts val="0"/>
                        </a:spcAft>
                      </a:pPr>
                      <a:r>
                        <a:rPr lang="en-US" sz="1400" kern="100">
                          <a:effectLst/>
                          <a:latin typeface="Times New Roman"/>
                          <a:ea typeface="宋体"/>
                        </a:rPr>
                        <a:t>Icon</a:t>
                      </a:r>
                      <a:endParaRPr lang="zh-CN" sz="1400" kern="100">
                        <a:effectLst/>
                        <a:latin typeface="Times New Roman"/>
                        <a:ea typeface="宋体"/>
                      </a:endParaRP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.ico</a:t>
                      </a:r>
                      <a:endParaRPr lang="zh-CN" sz="1400" kern="100">
                        <a:effectLst/>
                        <a:latin typeface="Times New Roman"/>
                        <a:ea typeface="宋体"/>
                      </a:endParaRP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273">
                <a:tc>
                  <a:txBody>
                    <a:bodyPr/>
                    <a:lstStyle/>
                    <a:p>
                      <a:pPr algn="ctr">
                        <a:lnSpc>
                          <a:spcPts val="1400"/>
                        </a:lnSpc>
                        <a:spcAft>
                          <a:spcPts val="0"/>
                        </a:spcAft>
                      </a:pPr>
                      <a:r>
                        <a:rPr lang="en-US" sz="1400" kern="100">
                          <a:effectLst/>
                          <a:latin typeface="Times New Roman"/>
                          <a:ea typeface="宋体"/>
                        </a:rPr>
                        <a:t>GIF</a:t>
                      </a:r>
                      <a:endParaRPr lang="zh-CN" sz="1400" kern="100">
                        <a:effectLst/>
                        <a:latin typeface="Times New Roman"/>
                        <a:ea typeface="宋体"/>
                      </a:endParaRP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.gif</a:t>
                      </a:r>
                      <a:endParaRPr lang="zh-CN" sz="1400" kern="100">
                        <a:effectLst/>
                        <a:latin typeface="Times New Roman"/>
                        <a:ea typeface="宋体"/>
                      </a:endParaRP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273">
                <a:tc>
                  <a:txBody>
                    <a:bodyPr/>
                    <a:lstStyle/>
                    <a:p>
                      <a:pPr algn="ctr">
                        <a:lnSpc>
                          <a:spcPts val="1400"/>
                        </a:lnSpc>
                        <a:spcAft>
                          <a:spcPts val="0"/>
                        </a:spcAft>
                      </a:pPr>
                      <a:r>
                        <a:rPr lang="zh-CN" sz="1400" kern="100">
                          <a:effectLst/>
                          <a:latin typeface="Times New Roman"/>
                          <a:ea typeface="宋体"/>
                        </a:rPr>
                        <a:t>图元文件</a:t>
                      </a: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.wmf</a:t>
                      </a:r>
                      <a:endParaRPr lang="zh-CN" sz="1400" kern="100">
                        <a:effectLst/>
                        <a:latin typeface="Times New Roman"/>
                        <a:ea typeface="宋体"/>
                      </a:endParaRP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273">
                <a:tc>
                  <a:txBody>
                    <a:bodyPr/>
                    <a:lstStyle/>
                    <a:p>
                      <a:pPr algn="ctr">
                        <a:lnSpc>
                          <a:spcPts val="1400"/>
                        </a:lnSpc>
                        <a:spcAft>
                          <a:spcPts val="0"/>
                        </a:spcAft>
                      </a:pPr>
                      <a:r>
                        <a:rPr lang="en-US" sz="1400" kern="100">
                          <a:effectLst/>
                          <a:latin typeface="Times New Roman"/>
                          <a:ea typeface="宋体"/>
                        </a:rPr>
                        <a:t>JPEG</a:t>
                      </a:r>
                      <a:endParaRPr lang="zh-CN" sz="1400" kern="100">
                        <a:effectLst/>
                        <a:latin typeface="Times New Roman"/>
                        <a:ea typeface="宋体"/>
                      </a:endParaRPr>
                    </a:p>
                  </a:txBody>
                  <a:tcPr marL="9525" marR="9525" marT="9525" marB="9525"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dirty="0">
                          <a:effectLst/>
                          <a:latin typeface="Times New Roman"/>
                          <a:ea typeface="宋体"/>
                        </a:rPr>
                        <a:t>.jpg</a:t>
                      </a:r>
                      <a:endParaRPr lang="zh-CN" sz="1400" kern="100" dirty="0">
                        <a:effectLst/>
                        <a:latin typeface="Times New Roman"/>
                        <a:ea typeface="宋体"/>
                      </a:endParaRPr>
                    </a:p>
                  </a:txBody>
                  <a:tcPr marL="9525" marR="9525" marT="9525" marB="9525"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99630271"/>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．在设计时设置显示图片</a:t>
            </a:r>
          </a:p>
        </p:txBody>
      </p:sp>
      <p:sp>
        <p:nvSpPr>
          <p:cNvPr id="3" name="TextBox 2"/>
          <p:cNvSpPr txBox="1"/>
          <p:nvPr/>
        </p:nvSpPr>
        <p:spPr>
          <a:xfrm>
            <a:off x="914400" y="1446028"/>
            <a:ext cx="10334847" cy="923330"/>
          </a:xfrm>
          <a:prstGeom prst="rect">
            <a:avLst/>
          </a:prstGeom>
          <a:noFill/>
        </p:spPr>
        <p:txBody>
          <a:bodyPr wrap="square" rtlCol="0">
            <a:spAutoFit/>
          </a:bodyPr>
          <a:lstStyle/>
          <a:p>
            <a:pPr indent="446088"/>
            <a:r>
              <a:rPr lang="zh-CN" altLang="zh-CN" dirty="0"/>
              <a:t>在窗体上绘制</a:t>
            </a:r>
            <a:r>
              <a:rPr lang="en-US" altLang="zh-CN" baseline="-25000" dirty="0"/>
              <a:t> </a:t>
            </a:r>
            <a:r>
              <a:rPr lang="en-US" altLang="zh-CN" dirty="0" err="1"/>
              <a:t>PictureBox</a:t>
            </a:r>
            <a:r>
              <a:rPr lang="en-US" altLang="zh-CN" baseline="-25000" dirty="0"/>
              <a:t> </a:t>
            </a:r>
            <a:r>
              <a:rPr lang="zh-CN" altLang="zh-CN" dirty="0"/>
              <a:t>控件。在“属性”窗口选择</a:t>
            </a:r>
            <a:r>
              <a:rPr lang="en-US" altLang="zh-CN" baseline="-25000" dirty="0"/>
              <a:t> </a:t>
            </a:r>
            <a:r>
              <a:rPr lang="en-US" altLang="zh-CN" dirty="0"/>
              <a:t>Image</a:t>
            </a:r>
            <a:r>
              <a:rPr lang="en-US" altLang="zh-CN" baseline="-25000" dirty="0"/>
              <a:t> </a:t>
            </a:r>
            <a:r>
              <a:rPr lang="zh-CN" altLang="zh-CN" dirty="0"/>
              <a:t>属性，单击</a:t>
            </a:r>
            <a:r>
              <a:rPr lang="en-US" altLang="zh-CN" dirty="0"/>
              <a:t> </a:t>
            </a:r>
            <a:r>
              <a:rPr lang="en-US" altLang="zh-CN" dirty="0" smtClean="0"/>
              <a:t>      </a:t>
            </a:r>
            <a:r>
              <a:rPr lang="zh-CN" altLang="zh-CN" dirty="0" smtClean="0"/>
              <a:t>按钮</a:t>
            </a:r>
            <a:r>
              <a:rPr lang="zh-CN" altLang="zh-CN" dirty="0"/>
              <a:t>显示【选择资源】对话框，如图</a:t>
            </a:r>
            <a:r>
              <a:rPr lang="en-US" altLang="zh-CN" baseline="-25000" dirty="0"/>
              <a:t> </a:t>
            </a:r>
            <a:r>
              <a:rPr lang="en-US" altLang="zh-CN" dirty="0"/>
              <a:t>4.15</a:t>
            </a:r>
            <a:r>
              <a:rPr lang="en-US" altLang="zh-CN" baseline="-25000" dirty="0"/>
              <a:t> </a:t>
            </a:r>
            <a:r>
              <a:rPr lang="zh-CN" altLang="zh-CN" dirty="0"/>
              <a:t>所示，单击【导入</a:t>
            </a:r>
            <a:r>
              <a:rPr lang="en-US" altLang="zh-CN" dirty="0"/>
              <a:t>(M)…</a:t>
            </a:r>
            <a:r>
              <a:rPr lang="zh-CN" altLang="zh-CN" dirty="0"/>
              <a:t>】按钮，在弹出的【打开】对话框中选择要显示的图片文件即可</a:t>
            </a:r>
            <a:r>
              <a:rPr lang="zh-CN" altLang="zh-CN" dirty="0" smtClean="0"/>
              <a:t>。</a:t>
            </a:r>
            <a:endParaRPr lang="zh-CN" altLang="zh-CN"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341" y="2647507"/>
            <a:ext cx="3741775" cy="283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316" y="1504915"/>
            <a:ext cx="271093" cy="24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362954"/>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．在设计时设置显示图片</a:t>
            </a:r>
          </a:p>
        </p:txBody>
      </p:sp>
      <p:sp>
        <p:nvSpPr>
          <p:cNvPr id="3" name="矩形 2"/>
          <p:cNvSpPr/>
          <p:nvPr/>
        </p:nvSpPr>
        <p:spPr>
          <a:xfrm>
            <a:off x="1197935" y="1385593"/>
            <a:ext cx="8126818" cy="369332"/>
          </a:xfrm>
          <a:prstGeom prst="rect">
            <a:avLst/>
          </a:prstGeom>
        </p:spPr>
        <p:txBody>
          <a:bodyPr wrap="square">
            <a:spAutoFit/>
          </a:bodyPr>
          <a:lstStyle/>
          <a:p>
            <a:r>
              <a:rPr lang="en-US" altLang="zh-CN" dirty="0" err="1"/>
              <a:t>PictureBox</a:t>
            </a:r>
            <a:r>
              <a:rPr lang="en-US" altLang="zh-CN" baseline="-25000" dirty="0"/>
              <a:t> </a:t>
            </a:r>
            <a:r>
              <a:rPr lang="zh-CN" altLang="zh-CN" dirty="0"/>
              <a:t>控件通过</a:t>
            </a:r>
            <a:r>
              <a:rPr lang="en-US" altLang="zh-CN" dirty="0" err="1"/>
              <a:t>SizeMode</a:t>
            </a:r>
            <a:r>
              <a:rPr lang="en-US" altLang="zh-CN" baseline="-25000" dirty="0"/>
              <a:t> </a:t>
            </a:r>
            <a:r>
              <a:rPr lang="zh-CN" altLang="zh-CN" dirty="0"/>
              <a:t>属性选择如表</a:t>
            </a:r>
            <a:r>
              <a:rPr lang="en-US" altLang="zh-CN" dirty="0"/>
              <a:t>4.12</a:t>
            </a:r>
            <a:r>
              <a:rPr lang="zh-CN" altLang="zh-CN" dirty="0"/>
              <a:t>所列的</a:t>
            </a:r>
            <a:r>
              <a:rPr lang="en-US" altLang="zh-CN" dirty="0"/>
              <a:t>5</a:t>
            </a:r>
            <a:r>
              <a:rPr lang="zh-CN" altLang="zh-CN" dirty="0"/>
              <a:t>种显示方式之一。</a:t>
            </a:r>
          </a:p>
        </p:txBody>
      </p:sp>
      <p:graphicFrame>
        <p:nvGraphicFramePr>
          <p:cNvPr id="4" name="表格 3"/>
          <p:cNvGraphicFramePr>
            <a:graphicFrameLocks noGrp="1"/>
          </p:cNvGraphicFramePr>
          <p:nvPr>
            <p:extLst>
              <p:ext uri="{D42A27DB-BD31-4B8C-83A1-F6EECF244321}">
                <p14:modId xmlns:p14="http://schemas.microsoft.com/office/powerpoint/2010/main" val="3706045249"/>
              </p:ext>
            </p:extLst>
          </p:nvPr>
        </p:nvGraphicFramePr>
        <p:xfrm>
          <a:off x="2128032" y="2046140"/>
          <a:ext cx="7536963" cy="2121822"/>
        </p:xfrm>
        <a:graphic>
          <a:graphicData uri="http://schemas.openxmlformats.org/drawingml/2006/table">
            <a:tbl>
              <a:tblPr/>
              <a:tblGrid>
                <a:gridCol w="1489745"/>
                <a:gridCol w="6047218"/>
              </a:tblGrid>
              <a:tr h="353637">
                <a:tc>
                  <a:txBody>
                    <a:bodyPr/>
                    <a:lstStyle/>
                    <a:p>
                      <a:pPr algn="ctr">
                        <a:lnSpc>
                          <a:spcPts val="1400"/>
                        </a:lnSpc>
                        <a:spcAft>
                          <a:spcPts val="0"/>
                        </a:spcAft>
                      </a:pPr>
                      <a:r>
                        <a:rPr lang="zh-CN" sz="1400" kern="100">
                          <a:effectLst/>
                          <a:latin typeface="Times New Roman"/>
                          <a:ea typeface="宋体"/>
                        </a:rPr>
                        <a:t>名</a:t>
                      </a:r>
                      <a:r>
                        <a:rPr lang="en-US" sz="1400" kern="100">
                          <a:effectLst/>
                          <a:latin typeface="Times New Roman"/>
                          <a:ea typeface="宋体"/>
                        </a:rPr>
                        <a:t>    </a:t>
                      </a:r>
                      <a:r>
                        <a:rPr lang="zh-CN" sz="1400" kern="100">
                          <a:effectLst/>
                          <a:latin typeface="Times New Roman"/>
                          <a:ea typeface="宋体"/>
                        </a:rPr>
                        <a:t>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效</a:t>
                      </a:r>
                      <a:r>
                        <a:rPr lang="en-US" sz="1400" kern="100">
                          <a:effectLst/>
                          <a:latin typeface="Times New Roman"/>
                          <a:ea typeface="宋体"/>
                        </a:rPr>
                        <a:t>    </a:t>
                      </a:r>
                      <a:r>
                        <a:rPr lang="zh-CN" sz="1400" kern="100">
                          <a:effectLst/>
                          <a:latin typeface="Times New Roman"/>
                          <a:ea typeface="宋体"/>
                        </a:rPr>
                        <a:t>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53637">
                <a:tc>
                  <a:txBody>
                    <a:bodyPr/>
                    <a:lstStyle/>
                    <a:p>
                      <a:pPr algn="ctr">
                        <a:lnSpc>
                          <a:spcPts val="1400"/>
                        </a:lnSpc>
                        <a:spcAft>
                          <a:spcPts val="0"/>
                        </a:spcAft>
                      </a:pPr>
                      <a:r>
                        <a:rPr lang="en-US" sz="1400" kern="100">
                          <a:effectLst/>
                          <a:latin typeface="Times New Roman"/>
                          <a:ea typeface="宋体"/>
                        </a:rPr>
                        <a:t>Normal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图像放置在控件的左上角，如果图像大于控件，则剪裁图像的右下边缘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7">
                <a:tc>
                  <a:txBody>
                    <a:bodyPr/>
                    <a:lstStyle/>
                    <a:p>
                      <a:pPr algn="ctr">
                        <a:lnSpc>
                          <a:spcPts val="1400"/>
                        </a:lnSpc>
                        <a:spcAft>
                          <a:spcPts val="0"/>
                        </a:spcAft>
                      </a:pPr>
                      <a:r>
                        <a:rPr lang="en-US" sz="1400" kern="100">
                          <a:effectLst/>
                          <a:latin typeface="Times New Roman"/>
                          <a:ea typeface="宋体"/>
                        </a:rPr>
                        <a:t>StretchImage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将图像的大小调整到控件的大小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7">
                <a:tc>
                  <a:txBody>
                    <a:bodyPr/>
                    <a:lstStyle/>
                    <a:p>
                      <a:pPr algn="ctr">
                        <a:lnSpc>
                          <a:spcPts val="1400"/>
                        </a:lnSpc>
                        <a:spcAft>
                          <a:spcPts val="0"/>
                        </a:spcAft>
                      </a:pPr>
                      <a:r>
                        <a:rPr lang="en-US" sz="1400" kern="100">
                          <a:effectLst/>
                          <a:latin typeface="Times New Roman"/>
                          <a:ea typeface="宋体"/>
                        </a:rPr>
                        <a:t>AutoSize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将控件的大小调整为图像的大小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7">
                <a:tc>
                  <a:txBody>
                    <a:bodyPr/>
                    <a:lstStyle/>
                    <a:p>
                      <a:pPr algn="ctr">
                        <a:lnSpc>
                          <a:spcPts val="1400"/>
                        </a:lnSpc>
                        <a:spcAft>
                          <a:spcPts val="0"/>
                        </a:spcAft>
                      </a:pPr>
                      <a:r>
                        <a:rPr lang="en-US" sz="1400" kern="100">
                          <a:effectLst/>
                          <a:latin typeface="Times New Roman"/>
                          <a:ea typeface="宋体"/>
                        </a:rPr>
                        <a:t>CenterImage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图像在控件内居中，如果图像大于控件，则剪裁图片的外边缘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637">
                <a:tc>
                  <a:txBody>
                    <a:bodyPr/>
                    <a:lstStyle/>
                    <a:p>
                      <a:pPr algn="ctr">
                        <a:lnSpc>
                          <a:spcPts val="1400"/>
                        </a:lnSpc>
                        <a:spcAft>
                          <a:spcPts val="0"/>
                        </a:spcAft>
                      </a:pPr>
                      <a:r>
                        <a:rPr lang="en-US" sz="1400" kern="100">
                          <a:effectLst/>
                          <a:latin typeface="Times New Roman"/>
                          <a:ea typeface="宋体"/>
                        </a:rPr>
                        <a:t>Zoom</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图像按自身原大小比例进行缩放，直到能完全显示在控件中</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1116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．编程载入图片</a:t>
            </a:r>
          </a:p>
        </p:txBody>
      </p:sp>
      <p:sp>
        <p:nvSpPr>
          <p:cNvPr id="3" name="TextBox 2"/>
          <p:cNvSpPr txBox="1"/>
          <p:nvPr/>
        </p:nvSpPr>
        <p:spPr>
          <a:xfrm>
            <a:off x="925032" y="1190846"/>
            <a:ext cx="10281683" cy="1200329"/>
          </a:xfrm>
          <a:prstGeom prst="rect">
            <a:avLst/>
          </a:prstGeom>
          <a:noFill/>
        </p:spPr>
        <p:txBody>
          <a:bodyPr wrap="square" rtlCol="0">
            <a:spAutoFit/>
          </a:bodyPr>
          <a:lstStyle/>
          <a:p>
            <a:pPr indent="446088"/>
            <a:r>
              <a:rPr lang="zh-CN" altLang="zh-CN" dirty="0"/>
              <a:t>【例</a:t>
            </a:r>
            <a:r>
              <a:rPr lang="en-US" altLang="zh-CN" b="1" dirty="0"/>
              <a:t>4.5</a:t>
            </a:r>
            <a:r>
              <a:rPr lang="zh-CN" altLang="zh-CN" dirty="0"/>
              <a:t>】 编写程序，在图</a:t>
            </a:r>
            <a:r>
              <a:rPr lang="en-US" altLang="zh-CN" dirty="0"/>
              <a:t>4.11</a:t>
            </a:r>
            <a:r>
              <a:rPr lang="zh-CN" altLang="zh-CN" dirty="0"/>
              <a:t>的“学生信息管理系统”表单界面上的图片框（⑥）里显示一张照片。</a:t>
            </a:r>
          </a:p>
          <a:p>
            <a:pPr indent="446088"/>
            <a:r>
              <a:rPr lang="zh-CN" altLang="zh-CN" dirty="0"/>
              <a:t>将一张照片“证件照</a:t>
            </a:r>
            <a:r>
              <a:rPr lang="en-US" altLang="zh-CN" dirty="0"/>
              <a:t>.gif</a:t>
            </a:r>
            <a:r>
              <a:rPr lang="zh-CN" altLang="zh-CN" dirty="0"/>
              <a:t>”放到“</a:t>
            </a:r>
            <a:r>
              <a:rPr lang="en-US" altLang="zh-CN" dirty="0"/>
              <a:t>D:\My Documents\</a:t>
            </a:r>
            <a:r>
              <a:rPr lang="zh-CN" altLang="zh-CN" dirty="0"/>
              <a:t>”目录下，在【修改学生信息】窗体（</a:t>
            </a:r>
            <a:r>
              <a:rPr lang="en-US" altLang="zh-CN" dirty="0"/>
              <a:t>Update</a:t>
            </a:r>
            <a:r>
              <a:rPr lang="zh-CN" altLang="zh-CN" dirty="0"/>
              <a:t>类）的构造方法中输入如下代码</a:t>
            </a:r>
            <a:r>
              <a:rPr lang="zh-CN" altLang="zh-CN" dirty="0" smtClean="0"/>
              <a:t>：</a:t>
            </a:r>
            <a:endParaRPr lang="zh-CN" altLang="zh-CN" dirty="0"/>
          </a:p>
        </p:txBody>
      </p:sp>
      <p:sp>
        <p:nvSpPr>
          <p:cNvPr id="4" name="TextBox 3"/>
          <p:cNvSpPr txBox="1"/>
          <p:nvPr/>
        </p:nvSpPr>
        <p:spPr>
          <a:xfrm>
            <a:off x="1387547" y="2359277"/>
            <a:ext cx="9356651" cy="4360843"/>
          </a:xfrm>
          <a:prstGeom prst="roundRect">
            <a:avLst>
              <a:gd name="adj" fmla="val 3638"/>
            </a:avLst>
          </a:prstGeom>
          <a:solidFill>
            <a:srgbClr val="EDD0D0"/>
          </a:solidFill>
        </p:spPr>
        <p:txBody>
          <a:bodyPr wrap="square" rtlCol="0">
            <a:spAutoFit/>
          </a:bodyPr>
          <a:lstStyle/>
          <a:p>
            <a:r>
              <a:rPr lang="en-US" altLang="zh-CN" sz="1600" dirty="0"/>
              <a:t>using System;</a:t>
            </a:r>
            <a:endParaRPr lang="zh-CN" altLang="zh-CN" sz="1600" dirty="0"/>
          </a:p>
          <a:p>
            <a:r>
              <a:rPr lang="en-US" altLang="zh-CN" sz="1600" dirty="0"/>
              <a:t>…</a:t>
            </a:r>
            <a:endParaRPr lang="zh-CN" altLang="zh-CN" sz="1600" dirty="0"/>
          </a:p>
          <a:p>
            <a:r>
              <a:rPr lang="en-US" altLang="zh-CN" sz="1600" dirty="0"/>
              <a:t>namespace </a:t>
            </a:r>
            <a:r>
              <a:rPr lang="en-US" altLang="zh-CN" sz="1600" dirty="0" err="1"/>
              <a:t>StudentMIS</a:t>
            </a:r>
            <a:endParaRPr lang="zh-CN" altLang="zh-CN" sz="1600" dirty="0"/>
          </a:p>
          <a:p>
            <a:r>
              <a:rPr lang="en-US" altLang="zh-CN" sz="1600" dirty="0"/>
              <a:t>{</a:t>
            </a:r>
            <a:endParaRPr lang="zh-CN" altLang="zh-CN" sz="1600" dirty="0"/>
          </a:p>
          <a:p>
            <a:r>
              <a:rPr lang="en-US" altLang="zh-CN" sz="1600" dirty="0"/>
              <a:t>    public partial class Update : Form</a:t>
            </a:r>
            <a:endParaRPr lang="zh-CN" altLang="zh-CN" sz="1600" dirty="0"/>
          </a:p>
          <a:p>
            <a:r>
              <a:rPr lang="en-US" altLang="zh-CN" sz="1600" dirty="0"/>
              <a:t>    {</a:t>
            </a:r>
            <a:endParaRPr lang="zh-CN" altLang="zh-CN" sz="1600" dirty="0"/>
          </a:p>
          <a:p>
            <a:r>
              <a:rPr lang="en-US" altLang="zh-CN" sz="1600" dirty="0"/>
              <a:t>        </a:t>
            </a:r>
            <a:r>
              <a:rPr lang="en-US" altLang="zh-CN" sz="1600" b="1" dirty="0"/>
              <a:t>public static string path;</a:t>
            </a:r>
            <a:endParaRPr lang="zh-CN" altLang="zh-CN" sz="1600" dirty="0"/>
          </a:p>
          <a:p>
            <a:r>
              <a:rPr lang="en-US" altLang="zh-CN" sz="1600" dirty="0"/>
              <a:t>        public static string info;</a:t>
            </a:r>
            <a:endParaRPr lang="zh-CN" altLang="zh-CN" sz="1600" dirty="0"/>
          </a:p>
          <a:p>
            <a:r>
              <a:rPr lang="en-US" altLang="zh-CN" sz="1600" dirty="0"/>
              <a:t>        public Update()</a:t>
            </a:r>
            <a:endParaRPr lang="zh-CN" altLang="zh-CN" sz="1600" dirty="0"/>
          </a:p>
          <a:p>
            <a:r>
              <a:rPr lang="en-US" altLang="zh-CN" sz="1600" dirty="0"/>
              <a:t>        {</a:t>
            </a:r>
            <a:endParaRPr lang="zh-CN" altLang="zh-CN" sz="1600" dirty="0"/>
          </a:p>
          <a:p>
            <a:r>
              <a:rPr lang="en-US" altLang="zh-CN" sz="1600" dirty="0"/>
              <a:t>            </a:t>
            </a:r>
            <a:r>
              <a:rPr lang="en-US" altLang="zh-CN" sz="1600" dirty="0" err="1"/>
              <a:t>InitializeComponent</a:t>
            </a:r>
            <a:r>
              <a:rPr lang="en-US" altLang="zh-CN" sz="1600" dirty="0"/>
              <a:t>();</a:t>
            </a:r>
            <a:endParaRPr lang="zh-CN" altLang="zh-CN" sz="1600" dirty="0"/>
          </a:p>
          <a:p>
            <a:r>
              <a:rPr lang="en-US" altLang="zh-CN" sz="1600" b="1" dirty="0"/>
              <a:t>            path = @"D:\My Documents\</a:t>
            </a:r>
            <a:r>
              <a:rPr lang="zh-CN" altLang="zh-CN" sz="1600" b="1" dirty="0"/>
              <a:t>证件照</a:t>
            </a:r>
            <a:r>
              <a:rPr lang="en-US" altLang="zh-CN" sz="1600" b="1" dirty="0"/>
              <a:t>.gif";</a:t>
            </a:r>
            <a:endParaRPr lang="zh-CN" altLang="zh-CN" sz="1600" dirty="0"/>
          </a:p>
          <a:p>
            <a:r>
              <a:rPr lang="en-US" altLang="zh-CN" sz="1600" b="1" dirty="0"/>
              <a:t>            pictureBox1.Image = </a:t>
            </a:r>
            <a:r>
              <a:rPr lang="en-US" altLang="zh-CN" sz="1600" b="1" dirty="0" err="1"/>
              <a:t>Image.FromFile</a:t>
            </a:r>
            <a:r>
              <a:rPr lang="en-US" altLang="zh-CN" sz="1600" b="1" dirty="0"/>
              <a:t>(path);</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327991232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．编程载入图片</a:t>
            </a:r>
          </a:p>
        </p:txBody>
      </p:sp>
      <p:sp>
        <p:nvSpPr>
          <p:cNvPr id="3" name="矩形 2"/>
          <p:cNvSpPr/>
          <p:nvPr/>
        </p:nvSpPr>
        <p:spPr>
          <a:xfrm>
            <a:off x="1341651" y="1277311"/>
            <a:ext cx="6340197" cy="369332"/>
          </a:xfrm>
          <a:prstGeom prst="rect">
            <a:avLst/>
          </a:prstGeom>
        </p:spPr>
        <p:txBody>
          <a:bodyPr wrap="none">
            <a:spAutoFit/>
          </a:bodyPr>
          <a:lstStyle/>
          <a:p>
            <a:r>
              <a:rPr lang="zh-CN" altLang="zh-CN" dirty="0"/>
              <a:t>在【预览】窗体（</a:t>
            </a:r>
            <a:r>
              <a:rPr lang="en-US" altLang="zh-CN" dirty="0"/>
              <a:t>Browser</a:t>
            </a:r>
            <a:r>
              <a:rPr lang="zh-CN" altLang="zh-CN" dirty="0"/>
              <a:t>类）的构造方法中添加如下代码：</a:t>
            </a:r>
          </a:p>
        </p:txBody>
      </p:sp>
      <p:sp>
        <p:nvSpPr>
          <p:cNvPr id="4" name="TextBox 3"/>
          <p:cNvSpPr txBox="1"/>
          <p:nvPr/>
        </p:nvSpPr>
        <p:spPr>
          <a:xfrm>
            <a:off x="1341651" y="1650115"/>
            <a:ext cx="9152684" cy="3884414"/>
          </a:xfrm>
          <a:prstGeom prst="roundRect">
            <a:avLst>
              <a:gd name="adj" fmla="val 2865"/>
            </a:avLst>
          </a:prstGeom>
          <a:solidFill>
            <a:srgbClr val="EDD0D0"/>
          </a:solidFill>
        </p:spPr>
        <p:txBody>
          <a:bodyPr wrap="square" rtlCol="0">
            <a:spAutoFit/>
          </a:bodyPr>
          <a:lstStyle/>
          <a:p>
            <a:r>
              <a:rPr lang="en-US" altLang="zh-CN" sz="1600" dirty="0"/>
              <a:t>using System;</a:t>
            </a:r>
            <a:endParaRPr lang="zh-CN" altLang="zh-CN" sz="1600" dirty="0"/>
          </a:p>
          <a:p>
            <a:r>
              <a:rPr lang="en-US" altLang="zh-CN" sz="1600" dirty="0"/>
              <a:t>…</a:t>
            </a:r>
            <a:endParaRPr lang="zh-CN" altLang="zh-CN" sz="1600" dirty="0"/>
          </a:p>
          <a:p>
            <a:r>
              <a:rPr lang="en-US" altLang="zh-CN" sz="1600" dirty="0"/>
              <a:t>namespace </a:t>
            </a:r>
            <a:r>
              <a:rPr lang="en-US" altLang="zh-CN" sz="1600" dirty="0" err="1"/>
              <a:t>StudentMIS</a:t>
            </a:r>
            <a:endParaRPr lang="zh-CN" altLang="zh-CN" sz="1600" dirty="0"/>
          </a:p>
          <a:p>
            <a:r>
              <a:rPr lang="en-US" altLang="zh-CN" sz="1600" dirty="0"/>
              <a:t>{</a:t>
            </a:r>
            <a:endParaRPr lang="zh-CN" altLang="zh-CN" sz="1600" dirty="0"/>
          </a:p>
          <a:p>
            <a:r>
              <a:rPr lang="en-US" altLang="zh-CN" sz="1600" dirty="0"/>
              <a:t>    public partial class Browser : Form</a:t>
            </a:r>
            <a:endParaRPr lang="zh-CN" altLang="zh-CN" sz="1600" dirty="0"/>
          </a:p>
          <a:p>
            <a:r>
              <a:rPr lang="en-US" altLang="zh-CN" sz="1600" dirty="0"/>
              <a:t>    {</a:t>
            </a:r>
            <a:endParaRPr lang="zh-CN" altLang="zh-CN" sz="1600" dirty="0"/>
          </a:p>
          <a:p>
            <a:r>
              <a:rPr lang="en-US" altLang="zh-CN" sz="1600" dirty="0"/>
              <a:t>        public Browser()</a:t>
            </a:r>
            <a:endParaRPr lang="zh-CN" altLang="zh-CN" sz="1600" dirty="0"/>
          </a:p>
          <a:p>
            <a:r>
              <a:rPr lang="en-US" altLang="zh-CN" sz="1600" dirty="0"/>
              <a:t>        {</a:t>
            </a:r>
            <a:endParaRPr lang="zh-CN" altLang="zh-CN" sz="1600" dirty="0"/>
          </a:p>
          <a:p>
            <a:r>
              <a:rPr lang="en-US" altLang="zh-CN" sz="1600" dirty="0"/>
              <a:t>            </a:t>
            </a:r>
            <a:r>
              <a:rPr lang="en-US" altLang="zh-CN" sz="1600" dirty="0" err="1"/>
              <a:t>InitializeComponent</a:t>
            </a:r>
            <a:r>
              <a:rPr lang="en-US" altLang="zh-CN" sz="1600" dirty="0"/>
              <a:t>();</a:t>
            </a:r>
            <a:endParaRPr lang="zh-CN" altLang="zh-CN" sz="1600" dirty="0"/>
          </a:p>
          <a:p>
            <a:r>
              <a:rPr lang="en-US" altLang="zh-CN" sz="1600" b="1" dirty="0"/>
              <a:t>            pictureBox1.Image = </a:t>
            </a:r>
            <a:r>
              <a:rPr lang="en-US" altLang="zh-CN" sz="1600" b="1" dirty="0" err="1"/>
              <a:t>Image.FromFile</a:t>
            </a:r>
            <a:r>
              <a:rPr lang="en-US" altLang="zh-CN" sz="1600" b="1" dirty="0"/>
              <a:t>(</a:t>
            </a:r>
            <a:r>
              <a:rPr lang="en-US" altLang="zh-CN" sz="1600" b="1" dirty="0" err="1"/>
              <a:t>StudentMIS.Update.path</a:t>
            </a:r>
            <a:r>
              <a:rPr lang="en-US" altLang="zh-CN" sz="1600" b="1" dirty="0"/>
              <a:t>);</a:t>
            </a:r>
            <a:endParaRPr lang="zh-CN" altLang="zh-CN" sz="1600" dirty="0"/>
          </a:p>
          <a:p>
            <a:r>
              <a:rPr lang="en-US" altLang="zh-CN" sz="1600" dirty="0"/>
              <a:t>            </a:t>
            </a:r>
            <a:r>
              <a:rPr lang="en-US" altLang="zh-CN" sz="1600" dirty="0" err="1"/>
              <a:t>rtbxStudentInfo.Text</a:t>
            </a:r>
            <a:r>
              <a:rPr lang="en-US" altLang="zh-CN" sz="1600" dirty="0"/>
              <a:t> = StudentMIS.Update.info;</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22336396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．编程载入图片</a:t>
            </a:r>
          </a:p>
        </p:txBody>
      </p:sp>
      <p:sp>
        <p:nvSpPr>
          <p:cNvPr id="3" name="TextBox 2"/>
          <p:cNvSpPr txBox="1"/>
          <p:nvPr/>
        </p:nvSpPr>
        <p:spPr>
          <a:xfrm>
            <a:off x="956930" y="1424763"/>
            <a:ext cx="10185991" cy="646331"/>
          </a:xfrm>
          <a:prstGeom prst="rect">
            <a:avLst/>
          </a:prstGeom>
          <a:noFill/>
        </p:spPr>
        <p:txBody>
          <a:bodyPr wrap="square" rtlCol="0">
            <a:spAutoFit/>
          </a:bodyPr>
          <a:lstStyle/>
          <a:p>
            <a:pPr indent="446088"/>
            <a:r>
              <a:rPr lang="zh-CN" altLang="zh-CN" dirty="0"/>
              <a:t>运行程序，如图</a:t>
            </a:r>
            <a:r>
              <a:rPr lang="en-US" altLang="zh-CN" dirty="0"/>
              <a:t>4.16</a:t>
            </a:r>
            <a:r>
              <a:rPr lang="zh-CN" altLang="zh-CN" dirty="0"/>
              <a:t>所示，界面上显示出照片，单击【提交】按钮，在出现的【预览】窗体中也可以看到照片</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713733789"/>
              </p:ext>
            </p:extLst>
          </p:nvPr>
        </p:nvGraphicFramePr>
        <p:xfrm>
          <a:off x="3051545" y="2317897"/>
          <a:ext cx="5505990" cy="3455582"/>
        </p:xfrm>
        <a:graphic>
          <a:graphicData uri="http://schemas.openxmlformats.org/presentationml/2006/ole">
            <mc:AlternateContent xmlns:mc="http://schemas.openxmlformats.org/markup-compatibility/2006">
              <mc:Choice xmlns:v="urn:schemas-microsoft-com:vml" Requires="v">
                <p:oleObj spid="_x0000_s19484" name="Visio" r:id="rId3" imgW="7940288" imgH="4989600" progId="Visio.Drawing.11">
                  <p:embed/>
                </p:oleObj>
              </mc:Choice>
              <mc:Fallback>
                <p:oleObj name="Visio" r:id="rId3" imgW="7940288" imgH="49896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545" y="2317897"/>
                        <a:ext cx="5505990" cy="3455582"/>
                      </a:xfrm>
                      <a:prstGeom prst="rect">
                        <a:avLst/>
                      </a:prstGeom>
                      <a:noFill/>
                    </p:spPr>
                  </p:pic>
                </p:oleObj>
              </mc:Fallback>
            </mc:AlternateContent>
          </a:graphicData>
        </a:graphic>
      </p:graphicFrame>
    </p:spTree>
    <p:extLst>
      <p:ext uri="{BB962C8B-B14F-4D97-AF65-F5344CB8AC3E}">
        <p14:creationId xmlns:p14="http://schemas.microsoft.com/office/powerpoint/2010/main" val="481597471"/>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613664" y="3382878"/>
            <a:ext cx="3041749" cy="482919"/>
          </a:xfrm>
          <a:prstGeom prst="rect">
            <a:avLst/>
          </a:prstGeom>
        </p:spPr>
        <p:txBody>
          <a:bodyPr wrap="square" lIns="144000" tIns="0" rIns="144000" bIns="0">
            <a:noAutofit/>
          </a:bodyPr>
          <a:lstStyle/>
          <a:p>
            <a:r>
              <a:rPr lang="zh-CN" altLang="zh-CN" sz="2800" b="1" dirty="0"/>
              <a:t>选择控件及分组</a:t>
            </a:r>
          </a:p>
        </p:txBody>
      </p:sp>
      <p:sp>
        <p:nvSpPr>
          <p:cNvPr id="2" name="矩形 1"/>
          <p:cNvSpPr/>
          <p:nvPr/>
        </p:nvSpPr>
        <p:spPr>
          <a:xfrm>
            <a:off x="4901033" y="3956716"/>
            <a:ext cx="213872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err="1">
                <a:solidFill>
                  <a:srgbClr val="0070C0"/>
                </a:solidFill>
              </a:rPr>
              <a:t>GroupBox</a:t>
            </a:r>
            <a:r>
              <a:rPr lang="zh-CN" altLang="zh-CN" b="1" dirty="0">
                <a:solidFill>
                  <a:srgbClr val="0070C0"/>
                </a:solidFill>
              </a:rPr>
              <a:t>控件</a:t>
            </a:r>
          </a:p>
        </p:txBody>
      </p:sp>
      <p:sp>
        <p:nvSpPr>
          <p:cNvPr id="3" name="矩形 2"/>
          <p:cNvSpPr/>
          <p:nvPr/>
        </p:nvSpPr>
        <p:spPr>
          <a:xfrm>
            <a:off x="3628720" y="4345909"/>
            <a:ext cx="2395207"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RadioButton</a:t>
            </a:r>
            <a:r>
              <a:rPr lang="zh-CN" altLang="zh-CN" b="1" dirty="0">
                <a:solidFill>
                  <a:srgbClr val="0070C0"/>
                </a:solidFill>
              </a:rPr>
              <a:t>控件</a:t>
            </a:r>
          </a:p>
        </p:txBody>
      </p:sp>
      <p:sp>
        <p:nvSpPr>
          <p:cNvPr id="4" name="矩形 3"/>
          <p:cNvSpPr/>
          <p:nvPr/>
        </p:nvSpPr>
        <p:spPr>
          <a:xfrm>
            <a:off x="6183056" y="4345909"/>
            <a:ext cx="2138727"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err="1">
                <a:solidFill>
                  <a:srgbClr val="0070C0"/>
                </a:solidFill>
              </a:rPr>
              <a:t>CheckBox</a:t>
            </a:r>
            <a:r>
              <a:rPr lang="zh-CN" altLang="zh-CN" b="1" dirty="0">
                <a:solidFill>
                  <a:srgbClr val="0070C0"/>
                </a:solidFill>
              </a:rPr>
              <a:t>控件</a:t>
            </a:r>
          </a:p>
        </p:txBody>
      </p:sp>
    </p:spTree>
    <p:extLst>
      <p:ext uri="{BB962C8B-B14F-4D97-AF65-F5344CB8AC3E}">
        <p14:creationId xmlns:p14="http://schemas.microsoft.com/office/powerpoint/2010/main" val="185237505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属性设计</a:t>
            </a:r>
          </a:p>
        </p:txBody>
      </p:sp>
    </p:spTree>
    <p:extLst>
      <p:ext uri="{BB962C8B-B14F-4D97-AF65-F5344CB8AC3E}">
        <p14:creationId xmlns:p14="http://schemas.microsoft.com/office/powerpoint/2010/main" val="251987605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err="1"/>
              <a:t>GroupBox</a:t>
            </a:r>
            <a:r>
              <a:rPr lang="zh-CN" altLang="zh-CN" sz="2800" b="1" dirty="0"/>
              <a:t>控件</a:t>
            </a:r>
          </a:p>
        </p:txBody>
      </p:sp>
      <p:sp>
        <p:nvSpPr>
          <p:cNvPr id="3" name="TextBox 2"/>
          <p:cNvSpPr txBox="1"/>
          <p:nvPr/>
        </p:nvSpPr>
        <p:spPr>
          <a:xfrm>
            <a:off x="850605" y="1531088"/>
            <a:ext cx="10239153" cy="2116028"/>
          </a:xfrm>
          <a:prstGeom prst="rect">
            <a:avLst/>
          </a:prstGeom>
          <a:noFill/>
        </p:spPr>
        <p:txBody>
          <a:bodyPr wrap="square" rtlCol="0">
            <a:spAutoFit/>
          </a:bodyPr>
          <a:lstStyle/>
          <a:p>
            <a:pPr indent="446088">
              <a:lnSpc>
                <a:spcPct val="150000"/>
              </a:lnSpc>
            </a:pPr>
            <a:r>
              <a:rPr lang="en-US" altLang="zh-CN" dirty="0" err="1"/>
              <a:t>GroupBox</a:t>
            </a:r>
            <a:r>
              <a:rPr lang="en-US" altLang="zh-CN" dirty="0"/>
              <a:t> </a:t>
            </a:r>
            <a:r>
              <a:rPr lang="zh-CN" altLang="zh-CN" dirty="0"/>
              <a:t>控件用于为其他控件提供组合容器。</a:t>
            </a:r>
            <a:r>
              <a:rPr lang="en-US" altLang="zh-CN" dirty="0" err="1"/>
              <a:t>GroupBox</a:t>
            </a:r>
            <a:r>
              <a:rPr lang="en-US" altLang="zh-CN" dirty="0"/>
              <a:t> </a:t>
            </a:r>
            <a:r>
              <a:rPr lang="zh-CN" altLang="zh-CN" dirty="0"/>
              <a:t>控件类似于</a:t>
            </a:r>
            <a:r>
              <a:rPr lang="en-US" altLang="zh-CN" baseline="-25000" dirty="0"/>
              <a:t> </a:t>
            </a:r>
            <a:r>
              <a:rPr lang="en-US" altLang="zh-CN" dirty="0"/>
              <a:t>Panel</a:t>
            </a:r>
            <a:r>
              <a:rPr lang="en-US" altLang="zh-CN" baseline="-25000" dirty="0"/>
              <a:t> </a:t>
            </a:r>
            <a:r>
              <a:rPr lang="zh-CN" altLang="zh-CN" dirty="0"/>
              <a:t>控件，但它可以显示标题（分组框的标题由</a:t>
            </a:r>
            <a:r>
              <a:rPr lang="en-US" altLang="zh-CN" dirty="0"/>
              <a:t>Text</a:t>
            </a:r>
            <a:r>
              <a:rPr lang="zh-CN" altLang="zh-CN" dirty="0"/>
              <a:t>属性定义），而</a:t>
            </a:r>
            <a:r>
              <a:rPr lang="en-US" altLang="zh-CN" dirty="0"/>
              <a:t>Panel</a:t>
            </a:r>
            <a:r>
              <a:rPr lang="zh-CN" altLang="zh-CN" dirty="0"/>
              <a:t>控件有滚动条。在设计中，当移动单个</a:t>
            </a:r>
            <a:r>
              <a:rPr lang="en-US" altLang="zh-CN" dirty="0" err="1"/>
              <a:t>GroupBox</a:t>
            </a:r>
            <a:r>
              <a:rPr lang="zh-CN" altLang="zh-CN" dirty="0"/>
              <a:t>控件时，它包含的所有控件也将一起移动。</a:t>
            </a:r>
          </a:p>
          <a:p>
            <a:pPr indent="446088">
              <a:lnSpc>
                <a:spcPct val="150000"/>
              </a:lnSpc>
            </a:pPr>
            <a:r>
              <a:rPr lang="zh-CN" altLang="zh-CN" dirty="0"/>
              <a:t>本项目中“性别”框将“男”、“女”两个</a:t>
            </a:r>
            <a:r>
              <a:rPr lang="en-US" altLang="zh-CN" dirty="0" err="1"/>
              <a:t>RadioButton</a:t>
            </a:r>
            <a:r>
              <a:rPr lang="en-US" altLang="zh-CN" baseline="-25000" dirty="0"/>
              <a:t> </a:t>
            </a:r>
            <a:r>
              <a:rPr lang="zh-CN" altLang="zh-CN" dirty="0"/>
              <a:t>控件进行组合，而“爱好”框则把包含诸多爱好项的</a:t>
            </a:r>
            <a:r>
              <a:rPr lang="en-US" altLang="zh-CN" baseline="-25000" dirty="0"/>
              <a:t> </a:t>
            </a:r>
            <a:r>
              <a:rPr lang="en-US" altLang="zh-CN" dirty="0" err="1"/>
              <a:t>CheckBox</a:t>
            </a:r>
            <a:r>
              <a:rPr lang="en-US" altLang="zh-CN" baseline="-25000" dirty="0"/>
              <a:t> </a:t>
            </a:r>
            <a:r>
              <a:rPr lang="zh-CN" altLang="zh-CN" dirty="0"/>
              <a:t>控件组织成为一个整体，如图</a:t>
            </a:r>
            <a:r>
              <a:rPr lang="en-US" altLang="zh-CN" dirty="0"/>
              <a:t> 4.17</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466508452"/>
              </p:ext>
            </p:extLst>
          </p:nvPr>
        </p:nvGraphicFramePr>
        <p:xfrm>
          <a:off x="3710762" y="3763925"/>
          <a:ext cx="4263657" cy="1234724"/>
        </p:xfrm>
        <a:graphic>
          <a:graphicData uri="http://schemas.openxmlformats.org/presentationml/2006/ole">
            <mc:AlternateContent xmlns:mc="http://schemas.openxmlformats.org/markup-compatibility/2006">
              <mc:Choice xmlns:v="urn:schemas-microsoft-com:vml" Requires="v">
                <p:oleObj spid="_x0000_s22555" name="Visio" r:id="rId3" imgW="3296432" imgH="951750" progId="Visio.Drawing.11">
                  <p:embed/>
                </p:oleObj>
              </mc:Choice>
              <mc:Fallback>
                <p:oleObj name="Visio" r:id="rId3" imgW="3296432" imgH="95175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762" y="3763925"/>
                        <a:ext cx="4263657" cy="1234724"/>
                      </a:xfrm>
                      <a:prstGeom prst="rect">
                        <a:avLst/>
                      </a:prstGeom>
                      <a:noFill/>
                    </p:spPr>
                  </p:pic>
                </p:oleObj>
              </mc:Fallback>
            </mc:AlternateContent>
          </a:graphicData>
        </a:graphic>
      </p:graphicFrame>
    </p:spTree>
    <p:extLst>
      <p:ext uri="{BB962C8B-B14F-4D97-AF65-F5344CB8AC3E}">
        <p14:creationId xmlns:p14="http://schemas.microsoft.com/office/powerpoint/2010/main" val="181718397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RadioButton</a:t>
            </a:r>
            <a:r>
              <a:rPr lang="zh-CN" altLang="zh-CN" sz="2800" b="1" dirty="0"/>
              <a:t>控件</a:t>
            </a:r>
          </a:p>
        </p:txBody>
      </p:sp>
      <p:sp>
        <p:nvSpPr>
          <p:cNvPr id="3" name="TextBox 2"/>
          <p:cNvSpPr txBox="1"/>
          <p:nvPr/>
        </p:nvSpPr>
        <p:spPr>
          <a:xfrm>
            <a:off x="1754372" y="1828800"/>
            <a:ext cx="8676167" cy="192024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用户单击</a:t>
            </a:r>
            <a:r>
              <a:rPr lang="en-US" altLang="zh-CN" baseline="-25000" dirty="0"/>
              <a:t> </a:t>
            </a:r>
            <a:r>
              <a:rPr lang="en-US" altLang="zh-CN" dirty="0" err="1"/>
              <a:t>RadioButton</a:t>
            </a:r>
            <a:r>
              <a:rPr lang="en-US" altLang="zh-CN" baseline="-25000" dirty="0"/>
              <a:t> </a:t>
            </a:r>
            <a:r>
              <a:rPr lang="zh-CN" altLang="zh-CN" dirty="0"/>
              <a:t>控件时，其</a:t>
            </a:r>
            <a:r>
              <a:rPr lang="en-US" altLang="zh-CN" baseline="-25000" dirty="0"/>
              <a:t> </a:t>
            </a:r>
            <a:r>
              <a:rPr lang="en-US" altLang="zh-CN" dirty="0"/>
              <a:t>Checked</a:t>
            </a:r>
            <a:r>
              <a:rPr lang="en-US" altLang="zh-CN" baseline="-25000" dirty="0"/>
              <a:t> </a:t>
            </a:r>
            <a:r>
              <a:rPr lang="zh-CN" altLang="zh-CN" dirty="0"/>
              <a:t>属性设置为</a:t>
            </a:r>
            <a:r>
              <a:rPr lang="en-US" altLang="zh-CN" baseline="-25000" dirty="0"/>
              <a:t> </a:t>
            </a:r>
            <a:r>
              <a:rPr lang="en-US" altLang="zh-CN" dirty="0"/>
              <a:t>true</a:t>
            </a:r>
            <a:r>
              <a:rPr lang="zh-CN" altLang="zh-CN" dirty="0"/>
              <a:t>，并且调用</a:t>
            </a:r>
            <a:r>
              <a:rPr lang="en-US" altLang="zh-CN" baseline="-25000" dirty="0"/>
              <a:t> </a:t>
            </a:r>
            <a:r>
              <a:rPr lang="en-US" altLang="zh-CN" dirty="0"/>
              <a:t>Click</a:t>
            </a:r>
            <a:r>
              <a:rPr lang="en-US" altLang="zh-CN" baseline="-25000" dirty="0"/>
              <a:t> </a:t>
            </a:r>
            <a:r>
              <a:rPr lang="zh-CN" altLang="zh-CN" dirty="0"/>
              <a:t>事件处理程序。当</a:t>
            </a:r>
            <a:r>
              <a:rPr lang="en-US" altLang="zh-CN" baseline="-25000" dirty="0"/>
              <a:t> </a:t>
            </a:r>
            <a:r>
              <a:rPr lang="en-US" altLang="zh-CN" dirty="0"/>
              <a:t>Checked</a:t>
            </a:r>
            <a:r>
              <a:rPr lang="en-US" altLang="zh-CN" baseline="-25000" dirty="0"/>
              <a:t> </a:t>
            </a:r>
            <a:r>
              <a:rPr lang="zh-CN" altLang="zh-CN" dirty="0"/>
              <a:t>属性值更改时，将引发</a:t>
            </a:r>
            <a:r>
              <a:rPr lang="en-US" altLang="zh-CN" baseline="-25000" dirty="0"/>
              <a:t> </a:t>
            </a:r>
            <a:r>
              <a:rPr lang="en-US" altLang="zh-CN" dirty="0" err="1"/>
              <a:t>CheckedChanged</a:t>
            </a:r>
            <a:r>
              <a:rPr lang="en-US" altLang="zh-CN" baseline="-25000" dirty="0"/>
              <a:t> </a:t>
            </a:r>
            <a:r>
              <a:rPr lang="zh-CN" altLang="zh-CN" dirty="0"/>
              <a:t>事件。如果 </a:t>
            </a:r>
            <a:r>
              <a:rPr lang="en-US" altLang="zh-CN" dirty="0" err="1"/>
              <a:t>AutoCheck</a:t>
            </a:r>
            <a:r>
              <a:rPr lang="en-US" altLang="zh-CN" baseline="-25000" dirty="0"/>
              <a:t> </a:t>
            </a:r>
            <a:r>
              <a:rPr lang="zh-CN" altLang="zh-CN" dirty="0"/>
              <a:t>属性设置为 </a:t>
            </a:r>
            <a:r>
              <a:rPr lang="en-US" altLang="zh-CN" dirty="0"/>
              <a:t>true</a:t>
            </a:r>
            <a:r>
              <a:rPr lang="zh-CN" altLang="zh-CN" dirty="0"/>
              <a:t>（默认），当选择单选按钮时，将自动清除该组中的所有其他单选按钮。注意，仅当使用验证代码以确保选定的单选按钮是允许的选项时，才将该属性设置为</a:t>
            </a:r>
            <a:r>
              <a:rPr lang="en-US" altLang="zh-CN" dirty="0"/>
              <a:t>false</a:t>
            </a:r>
            <a:r>
              <a:rPr lang="zh-CN" altLang="zh-CN" dirty="0" smtClean="0"/>
              <a:t>。</a:t>
            </a:r>
            <a:endParaRPr lang="zh-CN" altLang="zh-CN" dirty="0"/>
          </a:p>
        </p:txBody>
      </p:sp>
    </p:spTree>
    <p:extLst>
      <p:ext uri="{BB962C8B-B14F-4D97-AF65-F5344CB8AC3E}">
        <p14:creationId xmlns:p14="http://schemas.microsoft.com/office/powerpoint/2010/main" val="258215652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RadioButton</a:t>
            </a:r>
            <a:r>
              <a:rPr lang="zh-CN" altLang="zh-CN" sz="2800" b="1" dirty="0"/>
              <a:t>控件</a:t>
            </a:r>
          </a:p>
        </p:txBody>
      </p:sp>
      <p:sp>
        <p:nvSpPr>
          <p:cNvPr id="3" name="TextBox 2"/>
          <p:cNvSpPr txBox="1"/>
          <p:nvPr/>
        </p:nvSpPr>
        <p:spPr>
          <a:xfrm>
            <a:off x="1041991" y="1382233"/>
            <a:ext cx="9909544" cy="923330"/>
          </a:xfrm>
          <a:prstGeom prst="rect">
            <a:avLst/>
          </a:prstGeom>
          <a:noFill/>
        </p:spPr>
        <p:txBody>
          <a:bodyPr wrap="square" rtlCol="0">
            <a:spAutoFit/>
          </a:bodyPr>
          <a:lstStyle/>
          <a:p>
            <a:pPr indent="542925"/>
            <a:r>
              <a:rPr lang="zh-CN" altLang="zh-CN" dirty="0"/>
              <a:t>【例</a:t>
            </a:r>
            <a:r>
              <a:rPr lang="en-US" altLang="zh-CN" b="1" dirty="0"/>
              <a:t>4.6</a:t>
            </a:r>
            <a:r>
              <a:rPr lang="zh-CN" altLang="zh-CN" dirty="0"/>
              <a:t>】 </a:t>
            </a:r>
            <a:r>
              <a:rPr lang="en-US" altLang="zh-CN" dirty="0" err="1"/>
              <a:t>RadioButton</a:t>
            </a:r>
            <a:r>
              <a:rPr lang="zh-CN" altLang="zh-CN" dirty="0"/>
              <a:t>的使用方法。</a:t>
            </a:r>
          </a:p>
          <a:p>
            <a:pPr indent="542925"/>
            <a:r>
              <a:rPr lang="zh-CN" altLang="zh-CN" dirty="0"/>
              <a:t>由于</a:t>
            </a:r>
            <a:r>
              <a:rPr lang="en-US" altLang="zh-CN" baseline="-25000" dirty="0"/>
              <a:t> </a:t>
            </a:r>
            <a:r>
              <a:rPr lang="en-US" altLang="zh-CN" dirty="0" err="1"/>
              <a:t>RadioButton</a:t>
            </a:r>
            <a:r>
              <a:rPr lang="en-US" altLang="zh-CN" baseline="-25000" dirty="0"/>
              <a:t> </a:t>
            </a:r>
            <a:r>
              <a:rPr lang="zh-CN" altLang="zh-CN" dirty="0"/>
              <a:t>被布局在“性别”分组框里，最简单的做法是使用</a:t>
            </a:r>
            <a:r>
              <a:rPr lang="en-US" altLang="zh-CN" dirty="0" err="1"/>
              <a:t>foreach</a:t>
            </a:r>
            <a:r>
              <a:rPr lang="zh-CN" altLang="zh-CN" dirty="0"/>
              <a:t>语句遍历组内控件。在图</a:t>
            </a:r>
            <a:r>
              <a:rPr lang="en-US" altLang="zh-CN" dirty="0"/>
              <a:t>4.11</a:t>
            </a:r>
            <a:r>
              <a:rPr lang="zh-CN" altLang="zh-CN" dirty="0"/>
              <a:t>中双击【提交】按钮，编写事件过程代码</a:t>
            </a:r>
            <a:r>
              <a:rPr lang="zh-CN" altLang="zh-CN" dirty="0" smtClean="0"/>
              <a:t>：</a:t>
            </a:r>
            <a:endParaRPr lang="zh-CN" altLang="zh-CN" dirty="0"/>
          </a:p>
        </p:txBody>
      </p:sp>
      <p:sp>
        <p:nvSpPr>
          <p:cNvPr id="4" name="TextBox 3"/>
          <p:cNvSpPr txBox="1"/>
          <p:nvPr/>
        </p:nvSpPr>
        <p:spPr>
          <a:xfrm>
            <a:off x="1531088" y="2332520"/>
            <a:ext cx="9027042" cy="4109859"/>
          </a:xfrm>
          <a:prstGeom prst="roundRect">
            <a:avLst>
              <a:gd name="adj" fmla="val 4511"/>
            </a:avLst>
          </a:prstGeom>
          <a:solidFill>
            <a:srgbClr val="EDD0D0"/>
          </a:solidFill>
        </p:spPr>
        <p:txBody>
          <a:bodyPr wrap="square" rtlCol="0">
            <a:spAutoFit/>
          </a:bodyPr>
          <a:lstStyle/>
          <a:p>
            <a:r>
              <a:rPr lang="en-US" altLang="zh-CN" sz="1600" dirty="0"/>
              <a:t>private void </a:t>
            </a:r>
            <a:r>
              <a:rPr lang="en-US" altLang="zh-CN" sz="1600" dirty="0" err="1"/>
              <a:t>mySubmitBtn_Click</a:t>
            </a:r>
            <a:r>
              <a:rPr lang="en-US" altLang="zh-CN" sz="1600" dirty="0"/>
              <a:t>(object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info = "</a:t>
            </a:r>
            <a:r>
              <a:rPr lang="zh-CN" altLang="zh-CN" sz="1600" dirty="0"/>
              <a:t>学号</a:t>
            </a:r>
            <a:r>
              <a:rPr lang="en-US" altLang="zh-CN" sz="1600" dirty="0"/>
              <a:t>: " + </a:t>
            </a:r>
            <a:r>
              <a:rPr lang="en-US" altLang="zh-CN" sz="1600" dirty="0" err="1"/>
              <a:t>tbxId.Text</a:t>
            </a:r>
            <a:r>
              <a:rPr lang="en-US" altLang="zh-CN" sz="1600" dirty="0"/>
              <a:t> + "\r\n";</a:t>
            </a:r>
            <a:endParaRPr lang="zh-CN" altLang="zh-CN" sz="1600" dirty="0"/>
          </a:p>
          <a:p>
            <a:r>
              <a:rPr lang="en-US" altLang="zh-CN" sz="1600" dirty="0"/>
              <a:t>    info += "</a:t>
            </a:r>
            <a:r>
              <a:rPr lang="zh-CN" altLang="zh-CN" sz="1600" dirty="0"/>
              <a:t>姓名</a:t>
            </a:r>
            <a:r>
              <a:rPr lang="en-US" altLang="zh-CN" sz="1600" dirty="0"/>
              <a:t>: " + </a:t>
            </a:r>
            <a:r>
              <a:rPr lang="en-US" altLang="zh-CN" sz="1600" dirty="0" err="1"/>
              <a:t>tbxName.Text</a:t>
            </a:r>
            <a:r>
              <a:rPr lang="en-US" altLang="zh-CN" sz="1600" dirty="0"/>
              <a:t> + "\r\n";</a:t>
            </a:r>
            <a:endParaRPr lang="zh-CN" altLang="zh-CN" sz="1600" dirty="0"/>
          </a:p>
          <a:p>
            <a:r>
              <a:rPr lang="en-US" altLang="zh-CN" sz="1600" b="1" dirty="0"/>
              <a:t>    </a:t>
            </a:r>
            <a:r>
              <a:rPr lang="en-US" altLang="zh-CN" sz="1600" b="1" dirty="0" err="1"/>
              <a:t>foreach</a:t>
            </a:r>
            <a:r>
              <a:rPr lang="en-US" altLang="zh-CN" sz="1600" b="1" dirty="0"/>
              <a:t> (Control </a:t>
            </a:r>
            <a:r>
              <a:rPr lang="en-US" altLang="zh-CN" sz="1600" b="1" dirty="0" err="1"/>
              <a:t>control</a:t>
            </a:r>
            <a:r>
              <a:rPr lang="en-US" altLang="zh-CN" sz="1600" b="1" dirty="0"/>
              <a:t> in </a:t>
            </a:r>
            <a:r>
              <a:rPr lang="en-US" altLang="zh-CN" sz="1600" b="1" dirty="0" err="1"/>
              <a:t>gbxSex.Controls</a:t>
            </a:r>
            <a:r>
              <a:rPr lang="en-US" altLang="zh-CN" sz="1600" b="1" dirty="0"/>
              <a:t>)</a:t>
            </a:r>
            <a:endParaRPr lang="zh-CN" altLang="zh-CN" sz="1600" dirty="0"/>
          </a:p>
          <a:p>
            <a:r>
              <a:rPr lang="en-US" altLang="zh-CN" sz="1600" b="1" dirty="0"/>
              <a:t>    {</a:t>
            </a:r>
            <a:endParaRPr lang="zh-CN" altLang="zh-CN" sz="1600" dirty="0"/>
          </a:p>
          <a:p>
            <a:r>
              <a:rPr lang="en-US" altLang="zh-CN" sz="1600" b="1" dirty="0"/>
              <a:t>        if ((control as </a:t>
            </a:r>
            <a:r>
              <a:rPr lang="en-US" altLang="zh-CN" sz="1600" b="1" dirty="0" err="1"/>
              <a:t>RadioButton</a:t>
            </a:r>
            <a:r>
              <a:rPr lang="en-US" altLang="zh-CN" sz="1600" b="1" dirty="0"/>
              <a:t>).Checked)</a:t>
            </a:r>
            <a:endParaRPr lang="zh-CN" altLang="zh-CN" sz="1600" dirty="0"/>
          </a:p>
          <a:p>
            <a:r>
              <a:rPr lang="en-US" altLang="zh-CN" sz="1600" b="1" dirty="0"/>
              <a:t>        {</a:t>
            </a:r>
            <a:endParaRPr lang="zh-CN" altLang="zh-CN" sz="1600" dirty="0"/>
          </a:p>
          <a:p>
            <a:r>
              <a:rPr lang="en-US" altLang="zh-CN" sz="1600" b="1" dirty="0"/>
              <a:t>            info += "</a:t>
            </a:r>
            <a:r>
              <a:rPr lang="zh-CN" altLang="zh-CN" sz="1600" b="1" dirty="0"/>
              <a:t>性别：</a:t>
            </a:r>
            <a:r>
              <a:rPr lang="en-US" altLang="zh-CN" sz="1600" b="1" dirty="0"/>
              <a:t>" + (control as </a:t>
            </a:r>
            <a:r>
              <a:rPr lang="en-US" altLang="zh-CN" sz="1600" b="1" dirty="0" err="1"/>
              <a:t>RadioButton</a:t>
            </a:r>
            <a:r>
              <a:rPr lang="en-US" altLang="zh-CN" sz="1600" b="1" dirty="0"/>
              <a:t>).Text;</a:t>
            </a:r>
            <a:endParaRPr lang="zh-CN" altLang="zh-CN" sz="1600" dirty="0"/>
          </a:p>
          <a:p>
            <a:r>
              <a:rPr lang="en-US" altLang="zh-CN" sz="1600" b="1" dirty="0"/>
              <a:t>        }</a:t>
            </a:r>
            <a:endParaRPr lang="zh-CN" altLang="zh-CN" sz="1600" dirty="0"/>
          </a:p>
          <a:p>
            <a:r>
              <a:rPr lang="en-US" altLang="zh-CN" sz="1600" b="1" dirty="0"/>
              <a:t>    }</a:t>
            </a:r>
            <a:endParaRPr lang="zh-CN" altLang="zh-CN" sz="1600" dirty="0"/>
          </a:p>
          <a:p>
            <a:r>
              <a:rPr lang="en-US" altLang="zh-CN" sz="1600" dirty="0"/>
              <a:t>	   …</a:t>
            </a:r>
            <a:endParaRPr lang="zh-CN" altLang="zh-CN" sz="1600" dirty="0"/>
          </a:p>
          <a:p>
            <a:r>
              <a:rPr lang="en-US" altLang="zh-CN" sz="1600" dirty="0"/>
              <a:t>    </a:t>
            </a:r>
            <a:r>
              <a:rPr lang="en-US" altLang="zh-CN" sz="1600" dirty="0" err="1"/>
              <a:t>Welcome.browserForm</a:t>
            </a:r>
            <a:r>
              <a:rPr lang="en-US" altLang="zh-CN" sz="1600" dirty="0"/>
              <a:t> = new Browser();</a:t>
            </a:r>
            <a:endParaRPr lang="zh-CN" altLang="zh-CN" sz="1600" dirty="0"/>
          </a:p>
          <a:p>
            <a:r>
              <a:rPr lang="en-US" altLang="zh-CN" sz="1600" dirty="0"/>
              <a:t>    </a:t>
            </a:r>
            <a:r>
              <a:rPr lang="en-US" altLang="zh-CN" sz="1600" dirty="0" err="1"/>
              <a:t>Welcome.browserForm.Show</a:t>
            </a:r>
            <a:r>
              <a:rPr lang="en-US" altLang="zh-CN" sz="1600" dirty="0"/>
              <a:t>();</a:t>
            </a:r>
            <a:endParaRPr lang="zh-CN" altLang="zh-CN" sz="1600" dirty="0"/>
          </a:p>
          <a:p>
            <a:r>
              <a:rPr lang="en-US" altLang="zh-CN" sz="1600" dirty="0"/>
              <a:t>    </a:t>
            </a:r>
            <a:r>
              <a:rPr lang="en-US" altLang="zh-CN" sz="1600" dirty="0" err="1"/>
              <a:t>this.Opacity</a:t>
            </a:r>
            <a:r>
              <a:rPr lang="en-US" altLang="zh-CN" sz="1600" dirty="0"/>
              <a:t> = 0;</a:t>
            </a:r>
            <a:endParaRPr lang="zh-CN" altLang="zh-CN" sz="1600" dirty="0"/>
          </a:p>
          <a:p>
            <a:r>
              <a:rPr lang="en-US" altLang="zh-CN" sz="1600" dirty="0" smtClean="0"/>
              <a:t>}</a:t>
            </a:r>
          </a:p>
        </p:txBody>
      </p:sp>
    </p:spTree>
    <p:extLst>
      <p:ext uri="{BB962C8B-B14F-4D97-AF65-F5344CB8AC3E}">
        <p14:creationId xmlns:p14="http://schemas.microsoft.com/office/powerpoint/2010/main" val="648373950"/>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RadioButton</a:t>
            </a:r>
            <a:r>
              <a:rPr lang="zh-CN" altLang="zh-CN" sz="2800" b="1" dirty="0"/>
              <a:t>控件</a:t>
            </a:r>
          </a:p>
        </p:txBody>
      </p:sp>
      <p:sp>
        <p:nvSpPr>
          <p:cNvPr id="3" name="矩形 2"/>
          <p:cNvSpPr/>
          <p:nvPr/>
        </p:nvSpPr>
        <p:spPr>
          <a:xfrm>
            <a:off x="1337005" y="1415534"/>
            <a:ext cx="3172663" cy="369332"/>
          </a:xfrm>
          <a:prstGeom prst="rect">
            <a:avLst/>
          </a:prstGeom>
        </p:spPr>
        <p:txBody>
          <a:bodyPr wrap="none">
            <a:spAutoFit/>
          </a:bodyPr>
          <a:lstStyle/>
          <a:p>
            <a:r>
              <a:rPr lang="zh-CN" altLang="zh-CN" dirty="0"/>
              <a:t>程序运行结果如图</a:t>
            </a:r>
            <a:r>
              <a:rPr lang="en-US" altLang="zh-CN" dirty="0"/>
              <a:t>4.18</a:t>
            </a:r>
            <a:r>
              <a:rPr lang="zh-CN" altLang="zh-CN" dirty="0"/>
              <a:t>所示。</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789640277"/>
              </p:ext>
            </p:extLst>
          </p:nvPr>
        </p:nvGraphicFramePr>
        <p:xfrm>
          <a:off x="2923336" y="1903228"/>
          <a:ext cx="5762847" cy="3625250"/>
        </p:xfrm>
        <a:graphic>
          <a:graphicData uri="http://schemas.openxmlformats.org/presentationml/2006/ole">
            <mc:AlternateContent xmlns:mc="http://schemas.openxmlformats.org/markup-compatibility/2006">
              <mc:Choice xmlns:v="urn:schemas-microsoft-com:vml" Requires="v">
                <p:oleObj spid="_x0000_s23579" name="Visio" r:id="rId3" imgW="7930833" imgH="4989600" progId="Visio.Drawing.11">
                  <p:embed/>
                </p:oleObj>
              </mc:Choice>
              <mc:Fallback>
                <p:oleObj name="Visio" r:id="rId3" imgW="7930833" imgH="49896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336" y="1903228"/>
                        <a:ext cx="5762847" cy="3625250"/>
                      </a:xfrm>
                      <a:prstGeom prst="rect">
                        <a:avLst/>
                      </a:prstGeom>
                      <a:noFill/>
                    </p:spPr>
                  </p:pic>
                </p:oleObj>
              </mc:Fallback>
            </mc:AlternateContent>
          </a:graphicData>
        </a:graphic>
      </p:graphicFrame>
    </p:spTree>
    <p:extLst>
      <p:ext uri="{BB962C8B-B14F-4D97-AF65-F5344CB8AC3E}">
        <p14:creationId xmlns:p14="http://schemas.microsoft.com/office/powerpoint/2010/main" val="395715782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CheckBox</a:t>
            </a:r>
            <a:r>
              <a:rPr lang="zh-CN" altLang="zh-CN" sz="2800" b="1" dirty="0"/>
              <a:t>控件</a:t>
            </a:r>
          </a:p>
        </p:txBody>
      </p:sp>
      <p:sp>
        <p:nvSpPr>
          <p:cNvPr id="3" name="TextBox 2"/>
          <p:cNvSpPr txBox="1"/>
          <p:nvPr/>
        </p:nvSpPr>
        <p:spPr>
          <a:xfrm>
            <a:off x="1031358" y="1265274"/>
            <a:ext cx="9983972" cy="3362524"/>
          </a:xfrm>
          <a:prstGeom prst="rect">
            <a:avLst/>
          </a:prstGeom>
          <a:noFill/>
        </p:spPr>
        <p:txBody>
          <a:bodyPr wrap="square" rtlCol="0">
            <a:spAutoFit/>
          </a:bodyPr>
          <a:lstStyle/>
          <a:p>
            <a:pPr indent="446088">
              <a:lnSpc>
                <a:spcPct val="150000"/>
              </a:lnSpc>
            </a:pPr>
            <a:r>
              <a:rPr lang="en-US" altLang="zh-CN" dirty="0" err="1"/>
              <a:t>CheckBox</a:t>
            </a:r>
            <a:r>
              <a:rPr lang="en-US" altLang="zh-CN" baseline="-25000" dirty="0"/>
              <a:t>  </a:t>
            </a:r>
            <a:r>
              <a:rPr lang="zh-CN" altLang="zh-CN" dirty="0"/>
              <a:t>控件常成组使用，以显示多重选项，用户可以从中选择一项或多项。多个复选框可以使用</a:t>
            </a:r>
            <a:r>
              <a:rPr lang="en-US" altLang="zh-CN" dirty="0" err="1"/>
              <a:t>GroupBox</a:t>
            </a:r>
            <a:r>
              <a:rPr lang="en-US" altLang="zh-CN" baseline="-25000" dirty="0"/>
              <a:t> </a:t>
            </a:r>
            <a:r>
              <a:rPr lang="zh-CN" altLang="zh-CN" dirty="0"/>
              <a:t>控件进行分组。分组后的控件可以在窗体设计器上一起移动。</a:t>
            </a:r>
          </a:p>
          <a:p>
            <a:pPr indent="446088">
              <a:lnSpc>
                <a:spcPct val="150000"/>
              </a:lnSpc>
            </a:pPr>
            <a:r>
              <a:rPr lang="en-US" altLang="zh-CN" dirty="0" err="1"/>
              <a:t>CheckBox</a:t>
            </a:r>
            <a:r>
              <a:rPr lang="en-US" altLang="zh-CN" baseline="-25000" dirty="0"/>
              <a:t> </a:t>
            </a:r>
            <a:r>
              <a:rPr lang="zh-CN" altLang="zh-CN" dirty="0"/>
              <a:t>控件有两个重要属性：</a:t>
            </a:r>
            <a:r>
              <a:rPr lang="en-US" altLang="zh-CN" dirty="0"/>
              <a:t>Checked</a:t>
            </a:r>
            <a:r>
              <a:rPr lang="en-US" altLang="zh-CN" baseline="-25000" dirty="0"/>
              <a:t> </a:t>
            </a:r>
            <a:r>
              <a:rPr lang="zh-CN" altLang="zh-CN" dirty="0"/>
              <a:t>和</a:t>
            </a:r>
            <a:r>
              <a:rPr lang="en-US" altLang="zh-CN" baseline="-25000" dirty="0"/>
              <a:t> </a:t>
            </a:r>
            <a:r>
              <a:rPr lang="en-US" altLang="zh-CN" dirty="0" err="1"/>
              <a:t>CheckState</a:t>
            </a:r>
            <a:r>
              <a:rPr lang="zh-CN" altLang="zh-CN" dirty="0"/>
              <a:t>。</a:t>
            </a:r>
            <a:r>
              <a:rPr lang="en-US" altLang="zh-CN" dirty="0"/>
              <a:t>Checked</a:t>
            </a:r>
            <a:r>
              <a:rPr lang="en-US" altLang="zh-CN" baseline="-25000" dirty="0"/>
              <a:t> </a:t>
            </a:r>
            <a:r>
              <a:rPr lang="zh-CN" altLang="zh-CN" dirty="0"/>
              <a:t>属性返回</a:t>
            </a:r>
            <a:r>
              <a:rPr lang="en-US" altLang="zh-CN" baseline="-25000" dirty="0"/>
              <a:t> </a:t>
            </a:r>
            <a:r>
              <a:rPr lang="en-US" altLang="zh-CN" dirty="0"/>
              <a:t>true</a:t>
            </a:r>
            <a:r>
              <a:rPr lang="en-US" altLang="zh-CN" baseline="-25000" dirty="0"/>
              <a:t> </a:t>
            </a:r>
            <a:r>
              <a:rPr lang="zh-CN" altLang="zh-CN" dirty="0"/>
              <a:t>或</a:t>
            </a:r>
            <a:r>
              <a:rPr lang="zh-CN" altLang="zh-CN" baseline="-25000" dirty="0"/>
              <a:t> </a:t>
            </a:r>
            <a:r>
              <a:rPr lang="en-US" altLang="zh-CN" dirty="0"/>
              <a:t>false</a:t>
            </a:r>
            <a:r>
              <a:rPr lang="zh-CN" altLang="zh-CN" dirty="0"/>
              <a:t>。</a:t>
            </a:r>
            <a:r>
              <a:rPr lang="en-US" altLang="zh-CN" dirty="0" err="1"/>
              <a:t>CheckState</a:t>
            </a:r>
            <a:r>
              <a:rPr lang="en-US" altLang="zh-CN" baseline="-25000" dirty="0"/>
              <a:t> </a:t>
            </a:r>
            <a:r>
              <a:rPr lang="zh-CN" altLang="zh-CN" dirty="0"/>
              <a:t>属性返回</a:t>
            </a:r>
            <a:r>
              <a:rPr lang="en-US" altLang="zh-CN" baseline="-25000" dirty="0"/>
              <a:t> </a:t>
            </a:r>
            <a:r>
              <a:rPr lang="en-US" altLang="zh-CN" dirty="0" err="1"/>
              <a:t>CheckState.Checked</a:t>
            </a:r>
            <a:r>
              <a:rPr lang="zh-CN" altLang="zh-CN" dirty="0"/>
              <a:t>（选择）或</a:t>
            </a:r>
            <a:r>
              <a:rPr lang="en-US" altLang="zh-CN" baseline="-25000" dirty="0"/>
              <a:t> </a:t>
            </a:r>
            <a:r>
              <a:rPr lang="en-US" altLang="zh-CN" dirty="0" err="1"/>
              <a:t>CheckState.Unchecked</a:t>
            </a:r>
            <a:r>
              <a:rPr lang="zh-CN" altLang="zh-CN" dirty="0"/>
              <a:t>（未选择）。另外，如果将</a:t>
            </a:r>
            <a:r>
              <a:rPr lang="en-US" altLang="zh-CN" baseline="-25000" dirty="0"/>
              <a:t> </a:t>
            </a:r>
            <a:r>
              <a:rPr lang="en-US" altLang="zh-CN" dirty="0" err="1"/>
              <a:t>CheckBox</a:t>
            </a:r>
            <a:r>
              <a:rPr lang="en-US" altLang="zh-CN" baseline="-25000" dirty="0"/>
              <a:t> </a:t>
            </a:r>
            <a:r>
              <a:rPr lang="zh-CN" altLang="zh-CN" dirty="0"/>
              <a:t>控件的</a:t>
            </a:r>
            <a:r>
              <a:rPr lang="en-US" altLang="zh-CN" baseline="-25000" dirty="0"/>
              <a:t> </a:t>
            </a:r>
            <a:r>
              <a:rPr lang="en-US" altLang="zh-CN" dirty="0" err="1"/>
              <a:t>ThreeState</a:t>
            </a:r>
            <a:r>
              <a:rPr lang="en-US" altLang="zh-CN" baseline="-25000" dirty="0"/>
              <a:t> </a:t>
            </a:r>
            <a:r>
              <a:rPr lang="zh-CN" altLang="zh-CN" dirty="0"/>
              <a:t>属性设置为</a:t>
            </a:r>
            <a:r>
              <a:rPr lang="en-US" altLang="zh-CN" baseline="-25000" dirty="0"/>
              <a:t> </a:t>
            </a:r>
            <a:r>
              <a:rPr lang="en-US" altLang="zh-CN" dirty="0"/>
              <a:t>true</a:t>
            </a:r>
            <a:r>
              <a:rPr lang="zh-CN" altLang="zh-CN" dirty="0"/>
              <a:t>，那么</a:t>
            </a:r>
            <a:r>
              <a:rPr lang="en-US" altLang="zh-CN" baseline="-25000" dirty="0"/>
              <a:t> </a:t>
            </a:r>
            <a:r>
              <a:rPr lang="en-US" altLang="zh-CN" dirty="0" err="1"/>
              <a:t>CheckState</a:t>
            </a:r>
            <a:r>
              <a:rPr lang="en-US" altLang="zh-CN" baseline="-25000" dirty="0"/>
              <a:t> </a:t>
            </a:r>
            <a:r>
              <a:rPr lang="zh-CN" altLang="zh-CN" dirty="0"/>
              <a:t>还可能返回</a:t>
            </a:r>
            <a:r>
              <a:rPr lang="zh-CN" altLang="zh-CN" baseline="-25000" dirty="0"/>
              <a:t> </a:t>
            </a:r>
            <a:r>
              <a:rPr lang="en-US" altLang="zh-CN" dirty="0" err="1"/>
              <a:t>CheckState.Indeterminate</a:t>
            </a:r>
            <a:r>
              <a:rPr lang="zh-CN" altLang="zh-CN" dirty="0"/>
              <a:t>（不确定状态）。在不确定状态下，复选框以浅灰色显示，表示该选项不可用。</a:t>
            </a:r>
          </a:p>
          <a:p>
            <a:pPr indent="446088">
              <a:lnSpc>
                <a:spcPct val="150000"/>
              </a:lnSpc>
            </a:pPr>
            <a:r>
              <a:rPr lang="zh-CN" altLang="zh-CN" dirty="0"/>
              <a:t>与</a:t>
            </a:r>
            <a:r>
              <a:rPr lang="en-US" altLang="zh-CN" dirty="0" err="1"/>
              <a:t>RadioButton</a:t>
            </a:r>
            <a:r>
              <a:rPr lang="zh-CN" altLang="zh-CN" dirty="0"/>
              <a:t>类似，组内的</a:t>
            </a:r>
            <a:r>
              <a:rPr lang="en-US" altLang="zh-CN" dirty="0" err="1"/>
              <a:t>CheckBox</a:t>
            </a:r>
            <a:r>
              <a:rPr lang="zh-CN" altLang="zh-CN" dirty="0"/>
              <a:t>也可以使用</a:t>
            </a:r>
            <a:r>
              <a:rPr lang="en-US" altLang="zh-CN" dirty="0" err="1"/>
              <a:t>foreach</a:t>
            </a:r>
            <a:r>
              <a:rPr lang="zh-CN" altLang="zh-CN" dirty="0"/>
              <a:t>语句遍历</a:t>
            </a:r>
            <a:r>
              <a:rPr lang="zh-CN" altLang="zh-CN" dirty="0" smtClean="0"/>
              <a:t>。</a:t>
            </a:r>
            <a:endParaRPr lang="zh-CN" altLang="zh-CN" dirty="0"/>
          </a:p>
        </p:txBody>
      </p:sp>
    </p:spTree>
    <p:extLst>
      <p:ext uri="{BB962C8B-B14F-4D97-AF65-F5344CB8AC3E}">
        <p14:creationId xmlns:p14="http://schemas.microsoft.com/office/powerpoint/2010/main" val="3448382741"/>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CheckBox</a:t>
            </a:r>
            <a:r>
              <a:rPr lang="zh-CN" altLang="zh-CN" sz="2800" b="1" dirty="0"/>
              <a:t>控件</a:t>
            </a:r>
          </a:p>
        </p:txBody>
      </p:sp>
      <p:sp>
        <p:nvSpPr>
          <p:cNvPr id="3" name="TextBox 2"/>
          <p:cNvSpPr txBox="1"/>
          <p:nvPr/>
        </p:nvSpPr>
        <p:spPr>
          <a:xfrm>
            <a:off x="1031358" y="1371600"/>
            <a:ext cx="9813851" cy="646331"/>
          </a:xfrm>
          <a:prstGeom prst="rect">
            <a:avLst/>
          </a:prstGeom>
          <a:noFill/>
        </p:spPr>
        <p:txBody>
          <a:bodyPr wrap="square" rtlCol="0">
            <a:spAutoFit/>
          </a:bodyPr>
          <a:lstStyle/>
          <a:p>
            <a:r>
              <a:rPr lang="zh-CN" altLang="zh-CN" dirty="0"/>
              <a:t>【例</a:t>
            </a:r>
            <a:r>
              <a:rPr lang="en-US" altLang="zh-CN" b="1" dirty="0"/>
              <a:t>4.7</a:t>
            </a:r>
            <a:r>
              <a:rPr lang="zh-CN" altLang="zh-CN" dirty="0"/>
              <a:t>】 </a:t>
            </a:r>
            <a:r>
              <a:rPr lang="en-US" altLang="zh-CN" dirty="0" err="1"/>
              <a:t>CheckBox</a:t>
            </a:r>
            <a:r>
              <a:rPr lang="zh-CN" altLang="zh-CN" dirty="0"/>
              <a:t>的使用方法。</a:t>
            </a:r>
          </a:p>
          <a:p>
            <a:r>
              <a:rPr lang="zh-CN" altLang="zh-CN" dirty="0"/>
              <a:t>在【提交】按钮的</a:t>
            </a:r>
            <a:r>
              <a:rPr lang="en-US" altLang="zh-CN" dirty="0"/>
              <a:t>Click</a:t>
            </a:r>
            <a:r>
              <a:rPr lang="zh-CN" altLang="zh-CN" dirty="0"/>
              <a:t>事件处理程序中，添加以下代码</a:t>
            </a:r>
            <a:r>
              <a:rPr lang="zh-CN" altLang="zh-CN" dirty="0" smtClean="0"/>
              <a:t>：</a:t>
            </a:r>
            <a:endParaRPr lang="zh-CN" altLang="zh-CN" dirty="0"/>
          </a:p>
        </p:txBody>
      </p:sp>
      <p:sp>
        <p:nvSpPr>
          <p:cNvPr id="4" name="TextBox 3"/>
          <p:cNvSpPr txBox="1"/>
          <p:nvPr/>
        </p:nvSpPr>
        <p:spPr>
          <a:xfrm>
            <a:off x="1169580" y="2017931"/>
            <a:ext cx="9771321" cy="2397621"/>
          </a:xfrm>
          <a:prstGeom prst="roundRect">
            <a:avLst>
              <a:gd name="adj" fmla="val 6675"/>
            </a:avLst>
          </a:prstGeom>
          <a:solidFill>
            <a:srgbClr val="EDD0D0"/>
          </a:solidFill>
        </p:spPr>
        <p:txBody>
          <a:bodyPr wrap="square" rtlCol="0">
            <a:spAutoFit/>
          </a:bodyPr>
          <a:lstStyle/>
          <a:p>
            <a:r>
              <a:rPr lang="en-US" altLang="zh-CN" dirty="0"/>
              <a:t>info += "\r\n</a:t>
            </a:r>
            <a:r>
              <a:rPr lang="zh-CN" altLang="zh-CN" dirty="0"/>
              <a:t>爱好</a:t>
            </a:r>
            <a:r>
              <a:rPr lang="en-US" altLang="zh-CN" dirty="0"/>
              <a:t>: ";</a:t>
            </a:r>
            <a:endParaRPr lang="zh-CN" altLang="zh-CN" dirty="0"/>
          </a:p>
          <a:p>
            <a:r>
              <a:rPr lang="en-US" altLang="zh-CN" dirty="0" err="1"/>
              <a:t>foreach</a:t>
            </a:r>
            <a:r>
              <a:rPr lang="en-US" altLang="zh-CN" dirty="0"/>
              <a:t> (Control </a:t>
            </a:r>
            <a:r>
              <a:rPr lang="en-US" altLang="zh-CN" dirty="0" err="1"/>
              <a:t>control</a:t>
            </a:r>
            <a:r>
              <a:rPr lang="en-US" altLang="zh-CN" dirty="0"/>
              <a:t> in </a:t>
            </a:r>
            <a:r>
              <a:rPr lang="en-US" altLang="zh-CN" dirty="0" err="1"/>
              <a:t>gbxFavor.Controls</a:t>
            </a:r>
            <a:r>
              <a:rPr lang="en-US" altLang="zh-CN" dirty="0"/>
              <a:t>)</a:t>
            </a:r>
            <a:endParaRPr lang="zh-CN" altLang="zh-CN" dirty="0"/>
          </a:p>
          <a:p>
            <a:r>
              <a:rPr lang="en-US" altLang="zh-CN" dirty="0"/>
              <a:t>{</a:t>
            </a:r>
            <a:endParaRPr lang="zh-CN" altLang="zh-CN" dirty="0"/>
          </a:p>
          <a:p>
            <a:r>
              <a:rPr lang="en-US" altLang="zh-CN" dirty="0"/>
              <a:t>	if ((control as </a:t>
            </a:r>
            <a:r>
              <a:rPr lang="en-US" altLang="zh-CN" dirty="0" err="1"/>
              <a:t>CheckBox</a:t>
            </a:r>
            <a:r>
              <a:rPr lang="en-US" altLang="zh-CN" dirty="0"/>
              <a:t>).Checked)</a:t>
            </a:r>
            <a:endParaRPr lang="zh-CN" altLang="zh-CN" dirty="0"/>
          </a:p>
          <a:p>
            <a:r>
              <a:rPr lang="en-US" altLang="zh-CN" dirty="0"/>
              <a:t>	{</a:t>
            </a:r>
            <a:endParaRPr lang="zh-CN" altLang="zh-CN" dirty="0"/>
          </a:p>
          <a:p>
            <a:r>
              <a:rPr lang="en-US" altLang="zh-CN" dirty="0"/>
              <a:t>		info += (control as </a:t>
            </a:r>
            <a:r>
              <a:rPr lang="en-US" altLang="zh-CN" dirty="0" err="1"/>
              <a:t>CheckBox</a:t>
            </a:r>
            <a:r>
              <a:rPr lang="en-US" altLang="zh-CN" dirty="0"/>
              <a:t>).Text+" ";</a:t>
            </a:r>
            <a:endParaRPr lang="zh-CN" altLang="zh-CN" dirty="0"/>
          </a:p>
          <a:p>
            <a:r>
              <a:rPr lang="en-US" altLang="zh-CN" dirty="0"/>
              <a:t>	}</a:t>
            </a:r>
            <a:endParaRPr lang="zh-CN" altLang="zh-CN" dirty="0"/>
          </a:p>
          <a:p>
            <a:r>
              <a:rPr lang="en-US" altLang="zh-CN" dirty="0" smtClean="0"/>
              <a:t>}</a:t>
            </a:r>
          </a:p>
        </p:txBody>
      </p:sp>
    </p:spTree>
    <p:extLst>
      <p:ext uri="{BB962C8B-B14F-4D97-AF65-F5344CB8AC3E}">
        <p14:creationId xmlns:p14="http://schemas.microsoft.com/office/powerpoint/2010/main" val="2271768998"/>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CheckBox</a:t>
            </a:r>
            <a:r>
              <a:rPr lang="zh-CN" altLang="zh-CN" sz="2800" b="1" dirty="0"/>
              <a:t>控件</a:t>
            </a:r>
          </a:p>
        </p:txBody>
      </p:sp>
      <p:sp>
        <p:nvSpPr>
          <p:cNvPr id="3" name="TextBox 2"/>
          <p:cNvSpPr txBox="1"/>
          <p:nvPr/>
        </p:nvSpPr>
        <p:spPr>
          <a:xfrm>
            <a:off x="1031358" y="1435395"/>
            <a:ext cx="10005237" cy="646331"/>
          </a:xfrm>
          <a:prstGeom prst="rect">
            <a:avLst/>
          </a:prstGeom>
          <a:noFill/>
        </p:spPr>
        <p:txBody>
          <a:bodyPr wrap="square" rtlCol="0">
            <a:spAutoFit/>
          </a:bodyPr>
          <a:lstStyle/>
          <a:p>
            <a:pPr indent="446088"/>
            <a:r>
              <a:rPr lang="zh-CN" altLang="zh-CN" dirty="0"/>
              <a:t>上段代码也是使用</a:t>
            </a:r>
            <a:r>
              <a:rPr lang="en-US" altLang="zh-CN" baseline="-25000" dirty="0"/>
              <a:t> </a:t>
            </a:r>
            <a:r>
              <a:rPr lang="en-US" altLang="zh-CN" dirty="0"/>
              <a:t>Checked</a:t>
            </a:r>
            <a:r>
              <a:rPr lang="en-US" altLang="zh-CN" baseline="-25000" dirty="0"/>
              <a:t> </a:t>
            </a:r>
            <a:r>
              <a:rPr lang="zh-CN" altLang="zh-CN" dirty="0"/>
              <a:t>属性确定控件的状态，以执行必要的操作。程序运行结果如 图</a:t>
            </a:r>
            <a:r>
              <a:rPr lang="en-US" altLang="zh-CN" dirty="0"/>
              <a:t>4.19</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3429972"/>
              </p:ext>
            </p:extLst>
          </p:nvPr>
        </p:nvGraphicFramePr>
        <p:xfrm>
          <a:off x="2721935" y="2081726"/>
          <a:ext cx="6037212" cy="3808711"/>
        </p:xfrm>
        <a:graphic>
          <a:graphicData uri="http://schemas.openxmlformats.org/presentationml/2006/ole">
            <mc:AlternateContent xmlns:mc="http://schemas.openxmlformats.org/markup-compatibility/2006">
              <mc:Choice xmlns:v="urn:schemas-microsoft-com:vml" Requires="v">
                <p:oleObj spid="_x0000_s26651" name="Visio" r:id="rId3" imgW="7930833" imgH="4990680" progId="Visio.Drawing.11">
                  <p:embed/>
                </p:oleObj>
              </mc:Choice>
              <mc:Fallback>
                <p:oleObj name="Visio" r:id="rId3" imgW="7930833" imgH="49906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935" y="2081726"/>
                        <a:ext cx="6037212" cy="3808711"/>
                      </a:xfrm>
                      <a:prstGeom prst="rect">
                        <a:avLst/>
                      </a:prstGeom>
                      <a:noFill/>
                    </p:spPr>
                  </p:pic>
                </p:oleObj>
              </mc:Fallback>
            </mc:AlternateContent>
          </a:graphicData>
        </a:graphic>
      </p:graphicFrame>
    </p:spTree>
    <p:extLst>
      <p:ext uri="{BB962C8B-B14F-4D97-AF65-F5344CB8AC3E}">
        <p14:creationId xmlns:p14="http://schemas.microsoft.com/office/powerpoint/2010/main" val="2080573246"/>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06</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50611" y="3382877"/>
            <a:ext cx="2127378" cy="482919"/>
          </a:xfrm>
          <a:prstGeom prst="rect">
            <a:avLst/>
          </a:prstGeom>
        </p:spPr>
        <p:txBody>
          <a:bodyPr wrap="square" lIns="144000" tIns="0" rIns="144000" bIns="0">
            <a:noAutofit/>
          </a:bodyPr>
          <a:lstStyle/>
          <a:p>
            <a:r>
              <a:rPr lang="zh-CN" altLang="zh-CN" sz="2800" b="1" dirty="0"/>
              <a:t>列表类控件</a:t>
            </a:r>
          </a:p>
        </p:txBody>
      </p:sp>
      <p:sp>
        <p:nvSpPr>
          <p:cNvPr id="2" name="矩形 1"/>
          <p:cNvSpPr/>
          <p:nvPr/>
        </p:nvSpPr>
        <p:spPr>
          <a:xfrm>
            <a:off x="4901033" y="3956716"/>
            <a:ext cx="273728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err="1">
                <a:solidFill>
                  <a:srgbClr val="0070C0"/>
                </a:solidFill>
              </a:rPr>
              <a:t>DateTimePicker</a:t>
            </a:r>
            <a:r>
              <a:rPr lang="zh-CN" altLang="zh-CN" b="1" dirty="0">
                <a:solidFill>
                  <a:srgbClr val="0070C0"/>
                </a:solidFill>
              </a:rPr>
              <a:t>控件</a:t>
            </a:r>
          </a:p>
        </p:txBody>
      </p:sp>
      <p:sp>
        <p:nvSpPr>
          <p:cNvPr id="3" name="矩形 2"/>
          <p:cNvSpPr/>
          <p:nvPr/>
        </p:nvSpPr>
        <p:spPr>
          <a:xfrm>
            <a:off x="6202617" y="4445813"/>
            <a:ext cx="1856598"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err="1">
                <a:solidFill>
                  <a:srgbClr val="0070C0"/>
                </a:solidFill>
              </a:rPr>
              <a:t>ListBox</a:t>
            </a:r>
            <a:r>
              <a:rPr lang="zh-CN" altLang="zh-CN" b="1" dirty="0">
                <a:solidFill>
                  <a:srgbClr val="0070C0"/>
                </a:solidFill>
              </a:rPr>
              <a:t>控件</a:t>
            </a:r>
          </a:p>
        </p:txBody>
      </p:sp>
      <p:sp>
        <p:nvSpPr>
          <p:cNvPr id="4" name="矩形 3"/>
          <p:cNvSpPr/>
          <p:nvPr/>
        </p:nvSpPr>
        <p:spPr>
          <a:xfrm>
            <a:off x="4044208" y="4445813"/>
            <a:ext cx="2241319"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ComboBox</a:t>
            </a:r>
            <a:r>
              <a:rPr lang="zh-CN" altLang="zh-CN" b="1" dirty="0">
                <a:solidFill>
                  <a:srgbClr val="0070C0"/>
                </a:solidFill>
              </a:rPr>
              <a:t>控件</a:t>
            </a:r>
          </a:p>
        </p:txBody>
      </p:sp>
    </p:spTree>
    <p:extLst>
      <p:ext uri="{BB962C8B-B14F-4D97-AF65-F5344CB8AC3E}">
        <p14:creationId xmlns:p14="http://schemas.microsoft.com/office/powerpoint/2010/main" val="307835212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err="1"/>
              <a:t>DateTimePicker</a:t>
            </a:r>
            <a:r>
              <a:rPr lang="zh-CN" altLang="zh-CN" sz="2800" b="1" dirty="0"/>
              <a:t>控件</a:t>
            </a:r>
          </a:p>
        </p:txBody>
      </p:sp>
      <p:sp>
        <p:nvSpPr>
          <p:cNvPr id="3" name="TextBox 2"/>
          <p:cNvSpPr txBox="1"/>
          <p:nvPr/>
        </p:nvSpPr>
        <p:spPr>
          <a:xfrm>
            <a:off x="1020726" y="1371600"/>
            <a:ext cx="9856381" cy="923330"/>
          </a:xfrm>
          <a:prstGeom prst="rect">
            <a:avLst/>
          </a:prstGeom>
          <a:noFill/>
        </p:spPr>
        <p:txBody>
          <a:bodyPr wrap="square" rtlCol="0">
            <a:spAutoFit/>
          </a:bodyPr>
          <a:lstStyle/>
          <a:p>
            <a:pPr indent="446088"/>
            <a:r>
              <a:rPr lang="en-US" altLang="zh-CN" dirty="0" err="1"/>
              <a:t>DateTimePicker</a:t>
            </a:r>
            <a:r>
              <a:rPr lang="zh-CN" altLang="zh-CN" dirty="0"/>
              <a:t>控件可以让用户从日历中选择单个项，用来表示日期。日历的显示分为两部分：下拉列表和网格，如图</a:t>
            </a:r>
            <a:r>
              <a:rPr lang="en-US" altLang="zh-CN" dirty="0"/>
              <a:t>4.20</a:t>
            </a:r>
            <a:r>
              <a:rPr lang="zh-CN" altLang="zh-CN" dirty="0"/>
              <a:t>所示，当用户选定日期后，形如××××年×月×日星期×的文本就会出现在控件顶部的文本区中。</a:t>
            </a:r>
            <a:endParaRPr lang="zh-CN" altLang="en-US" dirty="0"/>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191" y="2380623"/>
            <a:ext cx="3187129" cy="278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124893" y="2380623"/>
            <a:ext cx="5624623" cy="2308324"/>
          </a:xfrm>
          <a:prstGeom prst="rect">
            <a:avLst/>
          </a:prstGeom>
          <a:noFill/>
        </p:spPr>
        <p:txBody>
          <a:bodyPr wrap="square" rtlCol="0">
            <a:spAutoFit/>
          </a:bodyPr>
          <a:lstStyle/>
          <a:p>
            <a:pPr indent="446088"/>
            <a:r>
              <a:rPr lang="en-US" altLang="zh-CN" dirty="0" err="1"/>
              <a:t>DateTimePicker</a:t>
            </a:r>
            <a:r>
              <a:rPr lang="zh-CN" altLang="zh-CN" dirty="0"/>
              <a:t>功能较多，比较复杂，但下面</a:t>
            </a:r>
            <a:r>
              <a:rPr lang="en-US" altLang="zh-CN" dirty="0"/>
              <a:t>3</a:t>
            </a:r>
            <a:r>
              <a:rPr lang="zh-CN" altLang="zh-CN" dirty="0"/>
              <a:t>个属性是最常用的：</a:t>
            </a:r>
          </a:p>
          <a:p>
            <a:pPr indent="446088"/>
            <a:r>
              <a:rPr lang="en-US" altLang="zh-CN" dirty="0" smtClean="0">
                <a:sym typeface="Wingdings"/>
              </a:rPr>
              <a:t>  </a:t>
            </a:r>
            <a:r>
              <a:rPr lang="en-US" altLang="zh-CN" dirty="0" smtClean="0"/>
              <a:t>dateTimerPicker1.Value</a:t>
            </a:r>
            <a:r>
              <a:rPr lang="en-US" altLang="zh-CN" dirty="0"/>
              <a:t>  </a:t>
            </a:r>
            <a:r>
              <a:rPr lang="zh-CN" altLang="zh-CN" dirty="0"/>
              <a:t>获取所选择的日期</a:t>
            </a:r>
            <a:r>
              <a:rPr lang="en-US" altLang="zh-CN" dirty="0"/>
              <a:t>/</a:t>
            </a:r>
            <a:endParaRPr lang="zh-CN" altLang="zh-CN" dirty="0"/>
          </a:p>
          <a:p>
            <a:pPr indent="446088"/>
            <a:r>
              <a:rPr lang="zh-CN" altLang="zh-CN" dirty="0"/>
              <a:t>时间。</a:t>
            </a:r>
          </a:p>
          <a:p>
            <a:pPr indent="446088"/>
            <a:r>
              <a:rPr lang="en-US" altLang="zh-CN" dirty="0">
                <a:sym typeface="Wingdings"/>
              </a:rPr>
              <a:t> </a:t>
            </a:r>
            <a:r>
              <a:rPr lang="en-US" altLang="zh-CN" dirty="0"/>
              <a:t> dateTimerPicker1.Text  </a:t>
            </a:r>
            <a:r>
              <a:rPr lang="zh-CN" altLang="zh-CN" dirty="0"/>
              <a:t>获取控件显示的“×</a:t>
            </a:r>
          </a:p>
          <a:p>
            <a:pPr indent="446088"/>
            <a:r>
              <a:rPr lang="zh-CN" altLang="zh-CN" dirty="0"/>
              <a:t>×××年×月×日星期×”。</a:t>
            </a:r>
          </a:p>
          <a:p>
            <a:pPr indent="446088"/>
            <a:r>
              <a:rPr lang="en-US" altLang="zh-CN" dirty="0">
                <a:sym typeface="Wingdings"/>
              </a:rPr>
              <a:t> </a:t>
            </a:r>
            <a:r>
              <a:rPr lang="en-US" altLang="zh-CN" dirty="0"/>
              <a:t> dateTimerPicker1.Value.Date </a:t>
            </a:r>
            <a:r>
              <a:rPr lang="zh-CN" altLang="zh-CN" dirty="0"/>
              <a:t>获取当前控件被</a:t>
            </a:r>
          </a:p>
          <a:p>
            <a:pPr indent="446088"/>
            <a:r>
              <a:rPr lang="zh-CN" altLang="zh-CN" dirty="0"/>
              <a:t>选取的短日期</a:t>
            </a:r>
            <a:r>
              <a:rPr lang="zh-CN" altLang="zh-CN" dirty="0" smtClean="0"/>
              <a:t>。</a:t>
            </a:r>
            <a:endParaRPr lang="zh-CN" altLang="zh-CN" dirty="0"/>
          </a:p>
        </p:txBody>
      </p:sp>
    </p:spTree>
    <p:extLst>
      <p:ext uri="{BB962C8B-B14F-4D97-AF65-F5344CB8AC3E}">
        <p14:creationId xmlns:p14="http://schemas.microsoft.com/office/powerpoint/2010/main" val="299944101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ComboBox</a:t>
            </a:r>
            <a:r>
              <a:rPr lang="zh-CN" altLang="zh-CN" sz="2800" b="1" dirty="0"/>
              <a:t>控件</a:t>
            </a:r>
          </a:p>
        </p:txBody>
      </p:sp>
      <p:sp>
        <p:nvSpPr>
          <p:cNvPr id="3" name="TextBox 2"/>
          <p:cNvSpPr txBox="1"/>
          <p:nvPr/>
        </p:nvSpPr>
        <p:spPr>
          <a:xfrm>
            <a:off x="882502" y="1435395"/>
            <a:ext cx="10281684" cy="923330"/>
          </a:xfrm>
          <a:prstGeom prst="rect">
            <a:avLst/>
          </a:prstGeom>
          <a:noFill/>
        </p:spPr>
        <p:txBody>
          <a:bodyPr wrap="square" rtlCol="0">
            <a:spAutoFit/>
          </a:bodyPr>
          <a:lstStyle/>
          <a:p>
            <a:pPr indent="446088"/>
            <a:r>
              <a:rPr lang="en-US" altLang="zh-CN" dirty="0" err="1"/>
              <a:t>ComboBox</a:t>
            </a:r>
            <a:r>
              <a:rPr lang="en-US" altLang="zh-CN" baseline="-25000" dirty="0"/>
              <a:t> </a:t>
            </a:r>
            <a:r>
              <a:rPr lang="zh-CN" altLang="zh-CN" dirty="0"/>
              <a:t>控件用于在下拉组合框中显示数据。默认情况下，</a:t>
            </a:r>
            <a:r>
              <a:rPr lang="en-US" altLang="zh-CN" dirty="0" err="1"/>
              <a:t>ComboBox</a:t>
            </a:r>
            <a:r>
              <a:rPr lang="en-US" altLang="zh-CN" baseline="-25000" dirty="0"/>
              <a:t> </a:t>
            </a:r>
            <a:r>
              <a:rPr lang="zh-CN" altLang="zh-CN" dirty="0"/>
              <a:t>控件分两部分显示：顶部是一个允许用户输入列表项的文本框；第二个部分是列表框，它显示用户可以选择的项。</a:t>
            </a:r>
          </a:p>
          <a:p>
            <a:pPr indent="446088"/>
            <a:r>
              <a:rPr lang="en-US" altLang="zh-CN" dirty="0" err="1"/>
              <a:t>DropDownStyle</a:t>
            </a:r>
            <a:r>
              <a:rPr lang="zh-CN" altLang="zh-CN" dirty="0"/>
              <a:t>属性决定</a:t>
            </a:r>
            <a:r>
              <a:rPr lang="en-US" altLang="zh-CN" dirty="0" err="1"/>
              <a:t>ComboBox</a:t>
            </a:r>
            <a:r>
              <a:rPr lang="zh-CN" altLang="zh-CN" dirty="0"/>
              <a:t>的样式及行为方式，图</a:t>
            </a:r>
            <a:r>
              <a:rPr lang="en-US" altLang="zh-CN" dirty="0"/>
              <a:t>4.21</a:t>
            </a:r>
            <a:r>
              <a:rPr lang="zh-CN" altLang="zh-CN" dirty="0"/>
              <a:t>给出了三种不同的样式</a:t>
            </a:r>
            <a:r>
              <a:rPr lang="zh-CN" altLang="zh-CN" dirty="0" smtClean="0"/>
              <a:t>。</a:t>
            </a:r>
            <a:endParaRPr lang="zh-CN" altLang="zh-CN" dirty="0"/>
          </a:p>
        </p:txBody>
      </p:sp>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3" y="2466939"/>
            <a:ext cx="6164336" cy="323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38882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属性设计</a:t>
            </a:r>
          </a:p>
        </p:txBody>
      </p:sp>
      <p:sp>
        <p:nvSpPr>
          <p:cNvPr id="3" name="TextBox 2"/>
          <p:cNvSpPr txBox="1"/>
          <p:nvPr/>
        </p:nvSpPr>
        <p:spPr>
          <a:xfrm>
            <a:off x="935665" y="1594884"/>
            <a:ext cx="10185991" cy="646331"/>
          </a:xfrm>
          <a:prstGeom prst="rect">
            <a:avLst/>
          </a:prstGeom>
          <a:noFill/>
        </p:spPr>
        <p:txBody>
          <a:bodyPr wrap="square" rtlCol="0">
            <a:spAutoFit/>
          </a:bodyPr>
          <a:lstStyle/>
          <a:p>
            <a:pPr indent="446088"/>
            <a:r>
              <a:rPr lang="zh-CN" altLang="zh-CN" dirty="0"/>
              <a:t>首先，在窗体中选中控件。然后在属性窗口中设置该控件相应的属性，如表</a:t>
            </a:r>
            <a:r>
              <a:rPr lang="en-US" altLang="zh-CN" dirty="0"/>
              <a:t>4.1</a:t>
            </a:r>
            <a:r>
              <a:rPr lang="zh-CN" altLang="zh-CN" dirty="0"/>
              <a:t>所示。设置好属性的窗体效果如图</a:t>
            </a:r>
            <a:r>
              <a:rPr lang="en-US" altLang="zh-CN" dirty="0"/>
              <a:t>4.2</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598634969"/>
              </p:ext>
            </p:extLst>
          </p:nvPr>
        </p:nvGraphicFramePr>
        <p:xfrm>
          <a:off x="2157863" y="2389372"/>
          <a:ext cx="3466760" cy="2360848"/>
        </p:xfrm>
        <a:graphic>
          <a:graphicData uri="http://schemas.openxmlformats.org/drawingml/2006/table">
            <a:tbl>
              <a:tblPr/>
              <a:tblGrid>
                <a:gridCol w="1220910"/>
                <a:gridCol w="995458"/>
                <a:gridCol w="1250392"/>
              </a:tblGrid>
              <a:tr h="337264">
                <a:tc>
                  <a:txBody>
                    <a:bodyPr/>
                    <a:lstStyle/>
                    <a:p>
                      <a:pPr algn="ctr">
                        <a:lnSpc>
                          <a:spcPts val="1400"/>
                        </a:lnSpc>
                        <a:spcAft>
                          <a:spcPts val="0"/>
                        </a:spcAft>
                      </a:pPr>
                      <a:r>
                        <a:rPr lang="zh-CN" sz="1400" kern="100" dirty="0">
                          <a:effectLst/>
                          <a:latin typeface="Times New Roman"/>
                          <a:ea typeface="宋体"/>
                        </a:rPr>
                        <a:t>名</a:t>
                      </a:r>
                      <a:r>
                        <a:rPr lang="en-US" sz="1400" kern="100" dirty="0">
                          <a:effectLst/>
                          <a:latin typeface="Times New Roman"/>
                          <a:ea typeface="宋体"/>
                        </a:rPr>
                        <a:t>    </a:t>
                      </a:r>
                      <a:r>
                        <a:rPr lang="zh-CN" sz="1400" kern="100" dirty="0">
                          <a:effectLst/>
                          <a:latin typeface="Times New Roman"/>
                          <a:ea typeface="宋体"/>
                        </a:rPr>
                        <a:t>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属</a:t>
                      </a:r>
                      <a:r>
                        <a:rPr lang="en-US" sz="1400" kern="100">
                          <a:effectLst/>
                          <a:latin typeface="Times New Roman"/>
                          <a:ea typeface="宋体"/>
                        </a:rPr>
                        <a:t>    </a:t>
                      </a:r>
                      <a:r>
                        <a:rPr lang="zh-CN" sz="1400" kern="10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设</a:t>
                      </a:r>
                      <a:r>
                        <a:rPr lang="en-US" sz="1400" kern="100">
                          <a:effectLst/>
                          <a:latin typeface="Times New Roman"/>
                          <a:ea typeface="宋体"/>
                        </a:rPr>
                        <a:t>  </a:t>
                      </a:r>
                      <a:r>
                        <a:rPr lang="zh-CN" sz="1400" kern="100">
                          <a:effectLst/>
                          <a:latin typeface="Times New Roman"/>
                          <a:ea typeface="宋体"/>
                        </a:rPr>
                        <a:t>置  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7264">
                <a:tc>
                  <a:txBody>
                    <a:bodyPr/>
                    <a:lstStyle/>
                    <a:p>
                      <a:pPr algn="ctr">
                        <a:lnSpc>
                          <a:spcPts val="1400"/>
                        </a:lnSpc>
                        <a:spcAft>
                          <a:spcPts val="0"/>
                        </a:spcAft>
                      </a:pPr>
                      <a:r>
                        <a:rPr lang="en-US" sz="1400" kern="100" cap="all">
                          <a:effectLst/>
                          <a:latin typeface="Times New Roman"/>
                          <a:ea typeface="宋体"/>
                        </a:rPr>
                        <a:t>l</a:t>
                      </a:r>
                      <a:r>
                        <a:rPr lang="en-US" sz="1400" kern="100">
                          <a:effectLst/>
                          <a:latin typeface="Times New Roman"/>
                          <a:ea typeface="宋体"/>
                        </a:rPr>
                        <a:t>abel1</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64">
                <a:tc>
                  <a:txBody>
                    <a:bodyPr/>
                    <a:lstStyle/>
                    <a:p>
                      <a:pPr algn="ctr">
                        <a:lnSpc>
                          <a:spcPts val="1400"/>
                        </a:lnSpc>
                        <a:spcAft>
                          <a:spcPts val="0"/>
                        </a:spcAft>
                      </a:pPr>
                      <a:r>
                        <a:rPr lang="en-US" sz="1400" kern="100" cap="all">
                          <a:effectLst/>
                          <a:latin typeface="Times New Roman"/>
                          <a:ea typeface="宋体"/>
                        </a:rPr>
                        <a:t>l</a:t>
                      </a:r>
                      <a:r>
                        <a:rPr lang="en-US" sz="1400" kern="100">
                          <a:effectLst/>
                          <a:latin typeface="Times New Roman"/>
                          <a:ea typeface="宋体"/>
                        </a:rPr>
                        <a:t>abel2</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64">
                <a:tc>
                  <a:txBody>
                    <a:bodyPr/>
                    <a:lstStyle/>
                    <a:p>
                      <a:pPr algn="ctr">
                        <a:lnSpc>
                          <a:spcPts val="1400"/>
                        </a:lnSpc>
                        <a:spcAft>
                          <a:spcPts val="0"/>
                        </a:spcAft>
                      </a:pPr>
                      <a:r>
                        <a:rPr lang="en-US" sz="1400" kern="100" cap="all">
                          <a:effectLst/>
                          <a:latin typeface="Times New Roman"/>
                          <a:ea typeface="宋体"/>
                        </a:rPr>
                        <a:t>b</a:t>
                      </a:r>
                      <a:r>
                        <a:rPr lang="en-US" sz="1400" kern="100">
                          <a:effectLst/>
                          <a:latin typeface="Times New Roman"/>
                          <a:ea typeface="宋体"/>
                        </a:rPr>
                        <a:t>utton1</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计算</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64">
                <a:tc>
                  <a:txBody>
                    <a:bodyPr/>
                    <a:lstStyle/>
                    <a:p>
                      <a:pPr algn="ctr">
                        <a:lnSpc>
                          <a:spcPts val="1400"/>
                        </a:lnSpc>
                        <a:spcAft>
                          <a:spcPts val="0"/>
                        </a:spcAft>
                      </a:pPr>
                      <a:r>
                        <a:rPr lang="en-US" sz="1400" kern="100" cap="all">
                          <a:effectLst/>
                          <a:latin typeface="Times New Roman"/>
                          <a:ea typeface="宋体"/>
                        </a:rPr>
                        <a:t>t</a:t>
                      </a:r>
                      <a:r>
                        <a:rPr lang="en-US" sz="1400" kern="100">
                          <a:effectLst/>
                          <a:latin typeface="Times New Roman"/>
                          <a:ea typeface="宋体"/>
                        </a:rPr>
                        <a:t>extBox1</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64">
                <a:tc>
                  <a:txBody>
                    <a:bodyPr/>
                    <a:lstStyle/>
                    <a:p>
                      <a:pPr algn="ctr">
                        <a:lnSpc>
                          <a:spcPts val="1400"/>
                        </a:lnSpc>
                        <a:spcAft>
                          <a:spcPts val="0"/>
                        </a:spcAft>
                      </a:pPr>
                      <a:r>
                        <a:rPr lang="en-US" sz="1400" kern="100" cap="all">
                          <a:effectLst/>
                          <a:latin typeface="Times New Roman"/>
                          <a:ea typeface="宋体"/>
                        </a:rPr>
                        <a:t>t</a:t>
                      </a:r>
                      <a:r>
                        <a:rPr lang="en-US" sz="1400" kern="100">
                          <a:effectLst/>
                          <a:latin typeface="Times New Roman"/>
                          <a:ea typeface="宋体"/>
                        </a:rPr>
                        <a:t>extBox2</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64">
                <a:tc>
                  <a:txBody>
                    <a:bodyPr/>
                    <a:lstStyle/>
                    <a:p>
                      <a:pPr algn="ctr">
                        <a:lnSpc>
                          <a:spcPts val="1400"/>
                        </a:lnSpc>
                        <a:spcAft>
                          <a:spcPts val="0"/>
                        </a:spcAft>
                      </a:pPr>
                      <a:r>
                        <a:rPr lang="en-US" sz="1400" kern="100" cap="all">
                          <a:effectLst/>
                          <a:latin typeface="Times New Roman"/>
                          <a:ea typeface="宋体"/>
                        </a:rPr>
                        <a:t>t</a:t>
                      </a:r>
                      <a:r>
                        <a:rPr lang="en-US" sz="1400" kern="100">
                          <a:effectLst/>
                          <a:latin typeface="Times New Roman"/>
                          <a:ea typeface="宋体"/>
                        </a:rPr>
                        <a:t>extBox3</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400" kern="100">
                          <a:effectLst/>
                          <a:latin typeface="Times New Roman"/>
                          <a:ea typeface="宋体"/>
                        </a:rPr>
                        <a:t>text</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2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5107" y="2389372"/>
            <a:ext cx="3655828" cy="23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23429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ComboBox</a:t>
            </a:r>
            <a:r>
              <a:rPr lang="zh-CN" altLang="zh-CN" sz="2800" b="1" dirty="0"/>
              <a:t>控件</a:t>
            </a:r>
          </a:p>
        </p:txBody>
      </p:sp>
      <p:sp>
        <p:nvSpPr>
          <p:cNvPr id="3" name="TextBox 2"/>
          <p:cNvSpPr txBox="1"/>
          <p:nvPr/>
        </p:nvSpPr>
        <p:spPr>
          <a:xfrm>
            <a:off x="988828" y="1509823"/>
            <a:ext cx="9962707" cy="1200329"/>
          </a:xfrm>
          <a:prstGeom prst="rect">
            <a:avLst/>
          </a:prstGeom>
          <a:noFill/>
        </p:spPr>
        <p:txBody>
          <a:bodyPr wrap="square" rtlCol="0">
            <a:spAutoFit/>
          </a:bodyPr>
          <a:lstStyle/>
          <a:p>
            <a:pPr indent="446088"/>
            <a:r>
              <a:rPr lang="zh-CN" altLang="zh-CN" dirty="0"/>
              <a:t>对于各种类型的</a:t>
            </a:r>
            <a:r>
              <a:rPr lang="en-US" altLang="zh-CN" dirty="0" err="1"/>
              <a:t>ComboBox</a:t>
            </a:r>
            <a:r>
              <a:rPr lang="zh-CN" altLang="zh-CN" dirty="0"/>
              <a:t>控件，都可以使用</a:t>
            </a:r>
            <a:r>
              <a:rPr lang="en-US" altLang="zh-CN" dirty="0"/>
              <a:t>Text</a:t>
            </a:r>
            <a:r>
              <a:rPr lang="zh-CN" altLang="zh-CN" dirty="0"/>
              <a:t>属性检索、编辑控件上显示的文本，使用</a:t>
            </a:r>
            <a:r>
              <a:rPr lang="en-US" altLang="zh-CN" dirty="0" err="1"/>
              <a:t>SelectedItem</a:t>
            </a:r>
            <a:r>
              <a:rPr lang="en-US" altLang="zh-CN" dirty="0"/>
              <a:t>()</a:t>
            </a:r>
            <a:r>
              <a:rPr lang="zh-CN" altLang="zh-CN" dirty="0"/>
              <a:t>方法和</a:t>
            </a:r>
            <a:r>
              <a:rPr lang="en-US" altLang="zh-CN" dirty="0" err="1"/>
              <a:t>SelectedIndex</a:t>
            </a:r>
            <a:r>
              <a:rPr lang="en-US" altLang="zh-CN" dirty="0"/>
              <a:t>()</a:t>
            </a:r>
            <a:r>
              <a:rPr lang="zh-CN" altLang="zh-CN" dirty="0"/>
              <a:t>方法可以得到列表中当前被选中条目的值及其索引。</a:t>
            </a:r>
          </a:p>
          <a:p>
            <a:pPr indent="446088"/>
            <a:r>
              <a:rPr lang="zh-CN" altLang="zh-CN" dirty="0"/>
              <a:t>【例</a:t>
            </a:r>
            <a:r>
              <a:rPr lang="en-US" altLang="zh-CN" b="1" dirty="0"/>
              <a:t>4.8</a:t>
            </a:r>
            <a:r>
              <a:rPr lang="zh-CN" altLang="zh-CN" dirty="0"/>
              <a:t>】 </a:t>
            </a:r>
            <a:r>
              <a:rPr lang="en-US" altLang="zh-CN" dirty="0" err="1"/>
              <a:t>DateTimePicker</a:t>
            </a:r>
            <a:r>
              <a:rPr lang="zh-CN" altLang="zh-CN" dirty="0"/>
              <a:t>和</a:t>
            </a:r>
            <a:r>
              <a:rPr lang="en-US" altLang="zh-CN" dirty="0" err="1"/>
              <a:t>ComboBox</a:t>
            </a:r>
            <a:r>
              <a:rPr lang="zh-CN" altLang="zh-CN" dirty="0"/>
              <a:t>控件的使用方法。</a:t>
            </a:r>
          </a:p>
          <a:p>
            <a:pPr indent="446088"/>
            <a:r>
              <a:rPr lang="zh-CN" altLang="zh-CN" dirty="0"/>
              <a:t>在【提交】按钮的</a:t>
            </a:r>
            <a:r>
              <a:rPr lang="en-US" altLang="zh-CN" dirty="0"/>
              <a:t>Click</a:t>
            </a:r>
            <a:r>
              <a:rPr lang="zh-CN" altLang="zh-CN" dirty="0"/>
              <a:t>事件处理程序中，添加以下两行代码</a:t>
            </a:r>
            <a:r>
              <a:rPr lang="zh-CN" altLang="zh-CN" dirty="0" smtClean="0"/>
              <a:t>：</a:t>
            </a:r>
            <a:endParaRPr lang="zh-CN" altLang="zh-CN" dirty="0"/>
          </a:p>
        </p:txBody>
      </p:sp>
      <p:sp>
        <p:nvSpPr>
          <p:cNvPr id="4" name="圆角矩形 3"/>
          <p:cNvSpPr/>
          <p:nvPr/>
        </p:nvSpPr>
        <p:spPr>
          <a:xfrm>
            <a:off x="1559442" y="2710152"/>
            <a:ext cx="9190074" cy="715089"/>
          </a:xfrm>
          <a:prstGeom prst="roundRect">
            <a:avLst/>
          </a:prstGeom>
          <a:solidFill>
            <a:srgbClr val="EDD0D0"/>
          </a:solidFill>
        </p:spPr>
        <p:txBody>
          <a:bodyPr wrap="square">
            <a:spAutoFit/>
          </a:bodyPr>
          <a:lstStyle/>
          <a:p>
            <a:r>
              <a:rPr lang="en-US" altLang="zh-CN" dirty="0"/>
              <a:t>info += "\r\n</a:t>
            </a:r>
            <a:r>
              <a:rPr lang="zh-CN" altLang="zh-CN" dirty="0"/>
              <a:t>出生日期</a:t>
            </a:r>
            <a:r>
              <a:rPr lang="en-US" altLang="zh-CN" dirty="0"/>
              <a:t>: " + dateTimePicker1.Text;</a:t>
            </a:r>
            <a:endParaRPr lang="zh-CN" altLang="zh-CN" dirty="0"/>
          </a:p>
          <a:p>
            <a:r>
              <a:rPr lang="en-US" altLang="zh-CN" dirty="0"/>
              <a:t>info += "\r\n</a:t>
            </a:r>
            <a:r>
              <a:rPr lang="zh-CN" altLang="zh-CN" dirty="0"/>
              <a:t>专</a:t>
            </a:r>
            <a:r>
              <a:rPr lang="en-US" altLang="zh-CN" dirty="0"/>
              <a:t>    </a:t>
            </a:r>
            <a:r>
              <a:rPr lang="zh-CN" altLang="zh-CN" dirty="0"/>
              <a:t>业</a:t>
            </a:r>
            <a:r>
              <a:rPr lang="en-US" altLang="zh-CN" dirty="0"/>
              <a:t>: " + comboBox1.Text;</a:t>
            </a:r>
            <a:endParaRPr lang="zh-CN" altLang="zh-CN" dirty="0"/>
          </a:p>
        </p:txBody>
      </p:sp>
      <p:sp>
        <p:nvSpPr>
          <p:cNvPr id="5" name="矩形 4"/>
          <p:cNvSpPr/>
          <p:nvPr/>
        </p:nvSpPr>
        <p:spPr>
          <a:xfrm>
            <a:off x="1559442" y="3429000"/>
            <a:ext cx="3172663" cy="369332"/>
          </a:xfrm>
          <a:prstGeom prst="rect">
            <a:avLst/>
          </a:prstGeom>
        </p:spPr>
        <p:txBody>
          <a:bodyPr wrap="none">
            <a:spAutoFit/>
          </a:bodyPr>
          <a:lstStyle/>
          <a:p>
            <a:r>
              <a:rPr lang="zh-CN" altLang="zh-CN" dirty="0"/>
              <a:t>程序运行结果如图</a:t>
            </a:r>
            <a:r>
              <a:rPr lang="en-US" altLang="zh-CN" dirty="0"/>
              <a:t>4.22</a:t>
            </a:r>
            <a:r>
              <a:rPr lang="zh-CN" altLang="zh-CN" dirty="0"/>
              <a:t>所示。</a:t>
            </a:r>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548714226"/>
              </p:ext>
            </p:extLst>
          </p:nvPr>
        </p:nvGraphicFramePr>
        <p:xfrm>
          <a:off x="4965403" y="3613666"/>
          <a:ext cx="4497573" cy="2842806"/>
        </p:xfrm>
        <a:graphic>
          <a:graphicData uri="http://schemas.openxmlformats.org/presentationml/2006/ole">
            <mc:AlternateContent xmlns:mc="http://schemas.openxmlformats.org/markup-compatibility/2006">
              <mc:Choice xmlns:v="urn:schemas-microsoft-com:vml" Requires="v">
                <p:oleObj spid="_x0000_s27671" name="Visio" r:id="rId3" imgW="7930833" imgH="4990680" progId="Visio.Drawing.11">
                  <p:embed/>
                </p:oleObj>
              </mc:Choice>
              <mc:Fallback>
                <p:oleObj name="Visio" r:id="rId3" imgW="7930833" imgH="499068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403" y="3613666"/>
                        <a:ext cx="4497573" cy="2842806"/>
                      </a:xfrm>
                      <a:prstGeom prst="rect">
                        <a:avLst/>
                      </a:prstGeom>
                      <a:noFill/>
                    </p:spPr>
                  </p:pic>
                </p:oleObj>
              </mc:Fallback>
            </mc:AlternateContent>
          </a:graphicData>
        </a:graphic>
      </p:graphicFrame>
    </p:spTree>
    <p:extLst>
      <p:ext uri="{BB962C8B-B14F-4D97-AF65-F5344CB8AC3E}">
        <p14:creationId xmlns:p14="http://schemas.microsoft.com/office/powerpoint/2010/main" val="1004068061"/>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ListBox</a:t>
            </a:r>
            <a:r>
              <a:rPr lang="zh-CN" altLang="zh-CN" sz="2800" b="1" dirty="0"/>
              <a:t>控件</a:t>
            </a:r>
          </a:p>
        </p:txBody>
      </p:sp>
      <p:sp>
        <p:nvSpPr>
          <p:cNvPr id="3" name="Freeform 3"/>
          <p:cNvSpPr/>
          <p:nvPr/>
        </p:nvSpPr>
        <p:spPr>
          <a:xfrm>
            <a:off x="4503807" y="2293648"/>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4" name="Freeform 4"/>
          <p:cNvSpPr/>
          <p:nvPr/>
        </p:nvSpPr>
        <p:spPr>
          <a:xfrm rot="2700000">
            <a:off x="5238623" y="1601291"/>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5" name="Freeform 5"/>
          <p:cNvSpPr/>
          <p:nvPr/>
        </p:nvSpPr>
        <p:spPr>
          <a:xfrm flipH="1">
            <a:off x="6945454" y="2299780"/>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6" name="Freeform 6"/>
          <p:cNvSpPr/>
          <p:nvPr/>
        </p:nvSpPr>
        <p:spPr>
          <a:xfrm rot="18900000" flipH="1">
            <a:off x="6210639" y="1607422"/>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7" name="Freeform 7"/>
          <p:cNvSpPr/>
          <p:nvPr/>
        </p:nvSpPr>
        <p:spPr>
          <a:xfrm flipH="1" flipV="1">
            <a:off x="6939322" y="3391555"/>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8" name="Freeform 8"/>
          <p:cNvSpPr/>
          <p:nvPr/>
        </p:nvSpPr>
        <p:spPr>
          <a:xfrm rot="2700000" flipH="1" flipV="1">
            <a:off x="6188235" y="4096173"/>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9" name="Freeform 9"/>
          <p:cNvSpPr/>
          <p:nvPr/>
        </p:nvSpPr>
        <p:spPr>
          <a:xfrm flipV="1">
            <a:off x="4509938" y="3397686"/>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10" name="Freeform 10"/>
          <p:cNvSpPr/>
          <p:nvPr/>
        </p:nvSpPr>
        <p:spPr>
          <a:xfrm rot="18900000" flipV="1">
            <a:off x="5244753" y="4090043"/>
            <a:ext cx="529415" cy="828658"/>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9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cxnSp>
        <p:nvCxnSpPr>
          <p:cNvPr id="11" name="Straight Connector 11"/>
          <p:cNvCxnSpPr/>
          <p:nvPr/>
        </p:nvCxnSpPr>
        <p:spPr>
          <a:xfrm flipH="1">
            <a:off x="4147151" y="3397685"/>
            <a:ext cx="618000" cy="0"/>
          </a:xfrm>
          <a:prstGeom prst="line">
            <a:avLst/>
          </a:prstGeom>
          <a:ln w="19050">
            <a:solidFill>
              <a:srgbClr val="9F604C"/>
            </a:solidFill>
            <a:tailEnd type="oval"/>
          </a:ln>
        </p:spPr>
        <p:style>
          <a:lnRef idx="1">
            <a:schemeClr val="accent1"/>
          </a:lnRef>
          <a:fillRef idx="0">
            <a:schemeClr val="accent1"/>
          </a:fillRef>
          <a:effectRef idx="0">
            <a:schemeClr val="accent1"/>
          </a:effectRef>
          <a:fontRef idx="minor">
            <a:schemeClr val="tx1"/>
          </a:fontRef>
        </p:style>
      </p:cxnSp>
      <p:grpSp>
        <p:nvGrpSpPr>
          <p:cNvPr id="12" name="Group 13"/>
          <p:cNvGrpSpPr/>
          <p:nvPr/>
        </p:nvGrpSpPr>
        <p:grpSpPr>
          <a:xfrm>
            <a:off x="4144853" y="1940442"/>
            <a:ext cx="669024" cy="618000"/>
            <a:chOff x="4228147" y="2074893"/>
            <a:chExt cx="692928" cy="640080"/>
          </a:xfrm>
        </p:grpSpPr>
        <p:cxnSp>
          <p:nvCxnSpPr>
            <p:cNvPr id="13" name="Straight Connector 14"/>
            <p:cNvCxnSpPr/>
            <p:nvPr/>
          </p:nvCxnSpPr>
          <p:spPr>
            <a:xfrm rot="2700000" flipH="1">
              <a:off x="4601035" y="2394933"/>
              <a:ext cx="640080" cy="0"/>
            </a:xfrm>
            <a:prstGeom prst="line">
              <a:avLst/>
            </a:prstGeom>
            <a:ln w="19050" cap="sq">
              <a:solidFill>
                <a:srgbClr val="9F604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5"/>
            <p:cNvCxnSpPr/>
            <p:nvPr/>
          </p:nvCxnSpPr>
          <p:spPr>
            <a:xfrm flipH="1">
              <a:off x="4228147" y="2166249"/>
              <a:ext cx="466625" cy="0"/>
            </a:xfrm>
            <a:prstGeom prst="line">
              <a:avLst/>
            </a:prstGeom>
            <a:ln w="19050">
              <a:solidFill>
                <a:srgbClr val="9F604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5" name="Group 16"/>
          <p:cNvGrpSpPr/>
          <p:nvPr/>
        </p:nvGrpSpPr>
        <p:grpSpPr>
          <a:xfrm flipV="1">
            <a:off x="4147152" y="4130332"/>
            <a:ext cx="834570" cy="618000"/>
            <a:chOff x="4056686" y="2074893"/>
            <a:chExt cx="864389" cy="640080"/>
          </a:xfrm>
        </p:grpSpPr>
        <p:cxnSp>
          <p:nvCxnSpPr>
            <p:cNvPr id="16" name="Straight Connector 17"/>
            <p:cNvCxnSpPr/>
            <p:nvPr/>
          </p:nvCxnSpPr>
          <p:spPr>
            <a:xfrm rot="2700000" flipH="1">
              <a:off x="4601035" y="2394933"/>
              <a:ext cx="640080" cy="0"/>
            </a:xfrm>
            <a:prstGeom prst="line">
              <a:avLst/>
            </a:prstGeom>
            <a:ln w="19050" cap="sq">
              <a:solidFill>
                <a:srgbClr val="9F604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8"/>
            <p:cNvCxnSpPr/>
            <p:nvPr/>
          </p:nvCxnSpPr>
          <p:spPr>
            <a:xfrm flipH="1" flipV="1">
              <a:off x="4056686" y="2166249"/>
              <a:ext cx="638087" cy="0"/>
            </a:xfrm>
            <a:prstGeom prst="line">
              <a:avLst/>
            </a:prstGeom>
            <a:ln w="19050">
              <a:solidFill>
                <a:srgbClr val="9F604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20"/>
          <p:cNvGrpSpPr/>
          <p:nvPr/>
        </p:nvGrpSpPr>
        <p:grpSpPr>
          <a:xfrm flipH="1">
            <a:off x="7001382" y="1772605"/>
            <a:ext cx="829599" cy="618000"/>
            <a:chOff x="4061835" y="2074893"/>
            <a:chExt cx="859240" cy="640080"/>
          </a:xfrm>
        </p:grpSpPr>
        <p:cxnSp>
          <p:nvCxnSpPr>
            <p:cNvPr id="19" name="Straight Connector 21"/>
            <p:cNvCxnSpPr/>
            <p:nvPr/>
          </p:nvCxnSpPr>
          <p:spPr>
            <a:xfrm rot="2700000" flipH="1">
              <a:off x="4601035" y="2394933"/>
              <a:ext cx="640080" cy="0"/>
            </a:xfrm>
            <a:prstGeom prst="line">
              <a:avLst/>
            </a:prstGeom>
            <a:ln w="19050" cap="sq">
              <a:solidFill>
                <a:srgbClr val="9F604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22"/>
            <p:cNvCxnSpPr/>
            <p:nvPr/>
          </p:nvCxnSpPr>
          <p:spPr>
            <a:xfrm flipH="1">
              <a:off x="4061835" y="2166249"/>
              <a:ext cx="632937" cy="0"/>
            </a:xfrm>
            <a:prstGeom prst="line">
              <a:avLst/>
            </a:prstGeom>
            <a:ln w="19050">
              <a:solidFill>
                <a:srgbClr val="9F604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3"/>
          <p:cNvCxnSpPr/>
          <p:nvPr/>
        </p:nvCxnSpPr>
        <p:spPr>
          <a:xfrm rot="5400000" flipV="1">
            <a:off x="7535995" y="2815654"/>
            <a:ext cx="0" cy="618000"/>
          </a:xfrm>
          <a:prstGeom prst="line">
            <a:avLst/>
          </a:prstGeom>
          <a:ln w="19050">
            <a:solidFill>
              <a:srgbClr val="9F604C"/>
            </a:solidFill>
            <a:tailEnd type="oval"/>
          </a:ln>
        </p:spPr>
        <p:style>
          <a:lnRef idx="1">
            <a:schemeClr val="accent1"/>
          </a:lnRef>
          <a:fillRef idx="0">
            <a:schemeClr val="accent1"/>
          </a:fillRef>
          <a:effectRef idx="0">
            <a:schemeClr val="accent1"/>
          </a:effectRef>
          <a:fontRef idx="minor">
            <a:schemeClr val="tx1"/>
          </a:fontRef>
        </p:style>
      </p:cxnSp>
      <p:grpSp>
        <p:nvGrpSpPr>
          <p:cNvPr id="22" name="Group 24"/>
          <p:cNvGrpSpPr/>
          <p:nvPr/>
        </p:nvGrpSpPr>
        <p:grpSpPr>
          <a:xfrm flipH="1" flipV="1">
            <a:off x="7168451" y="3945952"/>
            <a:ext cx="834197" cy="618000"/>
            <a:chOff x="4057073" y="2074893"/>
            <a:chExt cx="864002" cy="640080"/>
          </a:xfrm>
        </p:grpSpPr>
        <p:cxnSp>
          <p:nvCxnSpPr>
            <p:cNvPr id="23" name="Straight Connector 25"/>
            <p:cNvCxnSpPr/>
            <p:nvPr/>
          </p:nvCxnSpPr>
          <p:spPr>
            <a:xfrm rot="2700000" flipH="1">
              <a:off x="4601035" y="2394933"/>
              <a:ext cx="640080" cy="0"/>
            </a:xfrm>
            <a:prstGeom prst="line">
              <a:avLst/>
            </a:prstGeom>
            <a:ln w="19050" cap="sq">
              <a:solidFill>
                <a:srgbClr val="9F604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6"/>
            <p:cNvCxnSpPr/>
            <p:nvPr/>
          </p:nvCxnSpPr>
          <p:spPr>
            <a:xfrm flipH="1" flipV="1">
              <a:off x="4057073" y="2166249"/>
              <a:ext cx="637699" cy="0"/>
            </a:xfrm>
            <a:prstGeom prst="line">
              <a:avLst/>
            </a:prstGeom>
            <a:ln w="19050">
              <a:solidFill>
                <a:srgbClr val="9F604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AutoShape 59"/>
          <p:cNvSpPr>
            <a:spLocks/>
          </p:cNvSpPr>
          <p:nvPr/>
        </p:nvSpPr>
        <p:spPr bwMode="auto">
          <a:xfrm>
            <a:off x="5464040" y="2830346"/>
            <a:ext cx="973001" cy="97133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9F604C"/>
          </a:solidFill>
          <a:ln>
            <a:noFill/>
          </a:ln>
          <a:effectLs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26" name="Rectangle 24"/>
          <p:cNvSpPr>
            <a:spLocks noChangeArrowheads="1"/>
          </p:cNvSpPr>
          <p:nvPr/>
        </p:nvSpPr>
        <p:spPr bwMode="auto">
          <a:xfrm>
            <a:off x="1464645" y="1663985"/>
            <a:ext cx="2368452" cy="100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zh-CN" sz="1400" dirty="0"/>
              <a:t>（</a:t>
            </a:r>
            <a:r>
              <a:rPr lang="en-US" altLang="zh-CN" sz="1400" dirty="0"/>
              <a:t>1</a:t>
            </a:r>
            <a:r>
              <a:rPr lang="zh-CN" altLang="zh-CN" sz="1400" dirty="0"/>
              <a:t>）</a:t>
            </a:r>
            <a:r>
              <a:rPr lang="en-US" altLang="zh-CN" sz="1400" dirty="0" err="1"/>
              <a:t>MultiColumn</a:t>
            </a:r>
            <a:r>
              <a:rPr lang="en-US" altLang="zh-CN" sz="1400" baseline="-25000" dirty="0"/>
              <a:t> </a:t>
            </a:r>
            <a:r>
              <a:rPr lang="zh-CN" altLang="zh-CN" sz="1400" dirty="0"/>
              <a:t>属性设置为</a:t>
            </a:r>
            <a:r>
              <a:rPr lang="en-US" altLang="zh-CN" sz="1400" baseline="-25000" dirty="0"/>
              <a:t> </a:t>
            </a:r>
            <a:r>
              <a:rPr lang="en-US" altLang="zh-CN" sz="1400" dirty="0"/>
              <a:t>true</a:t>
            </a:r>
            <a:r>
              <a:rPr lang="en-US" altLang="zh-CN" sz="1400" baseline="-25000" dirty="0"/>
              <a:t> </a:t>
            </a:r>
            <a:r>
              <a:rPr lang="zh-CN" altLang="zh-CN" sz="1400" dirty="0"/>
              <a:t>时，列表框以多列形式显示，并且会出现一个水平滚动条。</a:t>
            </a:r>
            <a:endParaRPr lang="zh-CN" altLang="en-US" sz="1100" dirty="0">
              <a:solidFill>
                <a:schemeClr val="bg1">
                  <a:lumMod val="50000"/>
                </a:schemeClr>
              </a:solidFill>
            </a:endParaRPr>
          </a:p>
        </p:txBody>
      </p:sp>
      <p:sp>
        <p:nvSpPr>
          <p:cNvPr id="27" name="Rectangle 24"/>
          <p:cNvSpPr>
            <a:spLocks noChangeArrowheads="1"/>
          </p:cNvSpPr>
          <p:nvPr/>
        </p:nvSpPr>
        <p:spPr bwMode="auto">
          <a:xfrm>
            <a:off x="1464645" y="3039920"/>
            <a:ext cx="23684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t>（</a:t>
            </a:r>
            <a:r>
              <a:rPr lang="en-US" altLang="zh-CN" sz="1400" dirty="0"/>
              <a:t>2</a:t>
            </a:r>
            <a:r>
              <a:rPr lang="zh-CN" altLang="zh-CN" sz="1400" dirty="0"/>
              <a:t>）</a:t>
            </a:r>
            <a:r>
              <a:rPr lang="en-US" altLang="zh-CN" sz="1400" dirty="0" err="1"/>
              <a:t>ScrollAlwaysVisible</a:t>
            </a:r>
            <a:r>
              <a:rPr lang="zh-CN" altLang="zh-CN" sz="1400" dirty="0"/>
              <a:t>属性设置为</a:t>
            </a:r>
            <a:r>
              <a:rPr lang="en-US" altLang="zh-CN" sz="1400" dirty="0"/>
              <a:t>true</a:t>
            </a:r>
            <a:r>
              <a:rPr lang="zh-CN" altLang="zh-CN" sz="1400" dirty="0"/>
              <a:t>时，无论项数多少都将显示滚动条。</a:t>
            </a:r>
          </a:p>
        </p:txBody>
      </p:sp>
      <p:sp>
        <p:nvSpPr>
          <p:cNvPr id="28" name="Rectangle 24"/>
          <p:cNvSpPr>
            <a:spLocks noChangeArrowheads="1"/>
          </p:cNvSpPr>
          <p:nvPr/>
        </p:nvSpPr>
        <p:spPr bwMode="auto">
          <a:xfrm>
            <a:off x="1464645" y="4220213"/>
            <a:ext cx="236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t>（</a:t>
            </a:r>
            <a:r>
              <a:rPr lang="en-US" altLang="zh-CN" sz="1400" dirty="0"/>
              <a:t>3</a:t>
            </a:r>
            <a:r>
              <a:rPr lang="zh-CN" altLang="zh-CN" sz="1400" dirty="0"/>
              <a:t>）</a:t>
            </a:r>
            <a:r>
              <a:rPr lang="en-US" altLang="zh-CN" sz="1400" dirty="0" err="1"/>
              <a:t>SelectionMode</a:t>
            </a:r>
            <a:r>
              <a:rPr lang="zh-CN" altLang="zh-CN" sz="1400" dirty="0"/>
              <a:t>属性指定一次可以选择多少列表项。</a:t>
            </a:r>
          </a:p>
        </p:txBody>
      </p:sp>
      <p:sp>
        <p:nvSpPr>
          <p:cNvPr id="29" name="Rectangle 24"/>
          <p:cNvSpPr>
            <a:spLocks noChangeArrowheads="1"/>
          </p:cNvSpPr>
          <p:nvPr/>
        </p:nvSpPr>
        <p:spPr bwMode="auto">
          <a:xfrm>
            <a:off x="8181849" y="1509175"/>
            <a:ext cx="2663359"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zh-CN" sz="1400" dirty="0"/>
              <a:t>（</a:t>
            </a:r>
            <a:r>
              <a:rPr lang="en-US" altLang="zh-CN" sz="1400" dirty="0"/>
              <a:t>4</a:t>
            </a:r>
            <a:r>
              <a:rPr lang="zh-CN" altLang="zh-CN" sz="1400" dirty="0"/>
              <a:t>）</a:t>
            </a:r>
            <a:r>
              <a:rPr lang="en-US" altLang="zh-CN" sz="1400" dirty="0" err="1"/>
              <a:t>SelectedIndex</a:t>
            </a:r>
            <a:r>
              <a:rPr lang="en-US" altLang="zh-CN" sz="1400" baseline="-25000" dirty="0"/>
              <a:t> </a:t>
            </a:r>
            <a:r>
              <a:rPr lang="zh-CN" altLang="zh-CN" sz="1400" dirty="0"/>
              <a:t>属性返回对应于列表框中第一个选定项的整数值。通过更改</a:t>
            </a:r>
            <a:r>
              <a:rPr lang="en-US" altLang="zh-CN" sz="1400" dirty="0" err="1"/>
              <a:t>SelectedIndex</a:t>
            </a:r>
            <a:r>
              <a:rPr lang="zh-CN" altLang="zh-CN" sz="1400" dirty="0"/>
              <a:t>值，可以更改选定项。</a:t>
            </a:r>
            <a:endParaRPr lang="zh-CN" altLang="en-US" sz="1100" dirty="0">
              <a:solidFill>
                <a:schemeClr val="bg1">
                  <a:lumMod val="50000"/>
                </a:schemeClr>
              </a:solidFill>
            </a:endParaRPr>
          </a:p>
        </p:txBody>
      </p:sp>
      <p:sp>
        <p:nvSpPr>
          <p:cNvPr id="30" name="Rectangle 24"/>
          <p:cNvSpPr>
            <a:spLocks noChangeArrowheads="1"/>
          </p:cNvSpPr>
          <p:nvPr/>
        </p:nvSpPr>
        <p:spPr bwMode="auto">
          <a:xfrm>
            <a:off x="8181850" y="2885110"/>
            <a:ext cx="2663358"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zh-CN" sz="1400" dirty="0"/>
              <a:t>（</a:t>
            </a:r>
            <a:r>
              <a:rPr lang="en-US" altLang="zh-CN" sz="1400" dirty="0"/>
              <a:t>5</a:t>
            </a:r>
            <a:r>
              <a:rPr lang="zh-CN" altLang="zh-CN" sz="1400" dirty="0"/>
              <a:t>）</a:t>
            </a:r>
            <a:r>
              <a:rPr lang="en-US" altLang="zh-CN" sz="1400" dirty="0" err="1"/>
              <a:t>SelectedItem</a:t>
            </a:r>
            <a:r>
              <a:rPr lang="en-US" altLang="zh-CN" sz="1400" baseline="-25000" dirty="0"/>
              <a:t> </a:t>
            </a:r>
            <a:r>
              <a:rPr lang="zh-CN" altLang="zh-CN" sz="1400" dirty="0"/>
              <a:t>属性类似于</a:t>
            </a:r>
            <a:r>
              <a:rPr lang="en-US" altLang="zh-CN" sz="1400" baseline="-25000" dirty="0"/>
              <a:t> </a:t>
            </a:r>
            <a:r>
              <a:rPr lang="en-US" altLang="zh-CN" sz="1400" dirty="0" err="1"/>
              <a:t>SelectedIndex</a:t>
            </a:r>
            <a:r>
              <a:rPr lang="en-US" altLang="zh-CN" sz="1400" baseline="-25000" dirty="0"/>
              <a:t> </a:t>
            </a:r>
            <a:r>
              <a:rPr lang="zh-CN" altLang="zh-CN" sz="1400" dirty="0"/>
              <a:t>属性，但它返回选定项本身，通常是字符串值。</a:t>
            </a:r>
            <a:endParaRPr lang="zh-CN" altLang="en-US" sz="1100" dirty="0">
              <a:solidFill>
                <a:schemeClr val="bg1">
                  <a:lumMod val="50000"/>
                </a:schemeClr>
              </a:solidFill>
            </a:endParaRPr>
          </a:p>
        </p:txBody>
      </p:sp>
      <p:sp>
        <p:nvSpPr>
          <p:cNvPr id="31" name="Rectangle 24"/>
          <p:cNvSpPr>
            <a:spLocks noChangeArrowheads="1"/>
          </p:cNvSpPr>
          <p:nvPr/>
        </p:nvSpPr>
        <p:spPr bwMode="auto">
          <a:xfrm>
            <a:off x="8181849" y="4065403"/>
            <a:ext cx="25782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zh-CN" sz="1400" dirty="0"/>
              <a:t>（</a:t>
            </a:r>
            <a:r>
              <a:rPr lang="en-US" altLang="zh-CN" sz="1400" dirty="0"/>
              <a:t>6</a:t>
            </a:r>
            <a:r>
              <a:rPr lang="zh-CN" altLang="zh-CN" sz="1400" dirty="0"/>
              <a:t>）</a:t>
            </a:r>
            <a:r>
              <a:rPr lang="en-US" altLang="zh-CN" sz="1400" dirty="0" err="1"/>
              <a:t>Items.Count</a:t>
            </a:r>
            <a:r>
              <a:rPr lang="en-US" altLang="zh-CN" sz="1400" baseline="-25000" dirty="0"/>
              <a:t> </a:t>
            </a:r>
            <a:r>
              <a:rPr lang="zh-CN" altLang="zh-CN" sz="1400" dirty="0"/>
              <a:t>属性反映列表中的项数，且其值总比</a:t>
            </a:r>
            <a:r>
              <a:rPr lang="en-US" altLang="zh-CN" sz="1400" baseline="-25000" dirty="0"/>
              <a:t> </a:t>
            </a:r>
            <a:r>
              <a:rPr lang="en-US" altLang="zh-CN" sz="1400" dirty="0" err="1"/>
              <a:t>SelectedIndex</a:t>
            </a:r>
            <a:r>
              <a:rPr lang="en-US" altLang="zh-CN" sz="1400" baseline="-25000" dirty="0"/>
              <a:t> </a:t>
            </a:r>
            <a:r>
              <a:rPr lang="zh-CN" altLang="zh-CN" sz="1400" dirty="0"/>
              <a:t>的最大可能值大</a:t>
            </a:r>
            <a:r>
              <a:rPr lang="en-US" altLang="zh-CN" sz="1400" baseline="-25000" dirty="0"/>
              <a:t> </a:t>
            </a:r>
            <a:r>
              <a:rPr lang="en-US" altLang="zh-CN" sz="1400" dirty="0"/>
              <a:t>1</a:t>
            </a:r>
            <a:r>
              <a:rPr lang="zh-CN" altLang="zh-CN" sz="1400" dirty="0"/>
              <a:t>，因为</a:t>
            </a:r>
            <a:r>
              <a:rPr lang="en-US" altLang="zh-CN" sz="1400" dirty="0" err="1"/>
              <a:t>SelectedIndex</a:t>
            </a:r>
            <a:r>
              <a:rPr lang="zh-CN" altLang="zh-CN" sz="1400" dirty="0"/>
              <a:t>是从零开始的。</a:t>
            </a:r>
          </a:p>
        </p:txBody>
      </p:sp>
    </p:spTree>
    <p:extLst>
      <p:ext uri="{BB962C8B-B14F-4D97-AF65-F5344CB8AC3E}">
        <p14:creationId xmlns:p14="http://schemas.microsoft.com/office/powerpoint/2010/main" val="3059402477"/>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ListBox</a:t>
            </a:r>
            <a:r>
              <a:rPr lang="zh-CN" altLang="zh-CN" sz="2800" b="1" dirty="0"/>
              <a:t>控件</a:t>
            </a:r>
          </a:p>
        </p:txBody>
      </p:sp>
      <p:sp>
        <p:nvSpPr>
          <p:cNvPr id="4" name="TextBox 3"/>
          <p:cNvSpPr txBox="1"/>
          <p:nvPr/>
        </p:nvSpPr>
        <p:spPr>
          <a:xfrm>
            <a:off x="967563" y="1286540"/>
            <a:ext cx="10154093" cy="1200329"/>
          </a:xfrm>
          <a:prstGeom prst="rect">
            <a:avLst/>
          </a:prstGeom>
          <a:noFill/>
        </p:spPr>
        <p:txBody>
          <a:bodyPr wrap="square" rtlCol="0">
            <a:spAutoFit/>
          </a:bodyPr>
          <a:lstStyle/>
          <a:p>
            <a:pPr indent="446088"/>
            <a:r>
              <a:rPr lang="zh-CN" altLang="zh-CN" dirty="0"/>
              <a:t>【例</a:t>
            </a:r>
            <a:r>
              <a:rPr lang="en-US" altLang="zh-CN" b="1" dirty="0"/>
              <a:t>4.9</a:t>
            </a:r>
            <a:r>
              <a:rPr lang="zh-CN" altLang="zh-CN" dirty="0"/>
              <a:t>】 在图</a:t>
            </a:r>
            <a:r>
              <a:rPr lang="en-US" altLang="zh-CN" dirty="0"/>
              <a:t>4.11</a:t>
            </a:r>
            <a:r>
              <a:rPr lang="zh-CN" altLang="zh-CN" dirty="0"/>
              <a:t>的“学生信息管理系统”表单界面</a:t>
            </a:r>
            <a:r>
              <a:rPr lang="en-US" altLang="zh-CN" dirty="0" err="1"/>
              <a:t>ListBox</a:t>
            </a:r>
            <a:r>
              <a:rPr lang="en-US" altLang="zh-CN" dirty="0"/>
              <a:t> </a:t>
            </a:r>
            <a:r>
              <a:rPr lang="zh-CN" altLang="zh-CN" dirty="0"/>
              <a:t>控件（⑧）中添加奖惩情况说明。要求双击</a:t>
            </a:r>
            <a:r>
              <a:rPr lang="en-US" altLang="zh-CN" dirty="0" err="1"/>
              <a:t>ListBox</a:t>
            </a:r>
            <a:r>
              <a:rPr lang="zh-CN" altLang="zh-CN" dirty="0"/>
              <a:t>控件时进行添加，添加完毕后使第二项内容选中，并显示已添加的项数。</a:t>
            </a:r>
          </a:p>
          <a:p>
            <a:pPr indent="446088"/>
            <a:r>
              <a:rPr lang="zh-CN" altLang="zh-CN" dirty="0"/>
              <a:t>奖惩情况在窗体上是用</a:t>
            </a:r>
            <a:r>
              <a:rPr lang="en-US" altLang="zh-CN" baseline="-25000" dirty="0"/>
              <a:t> </a:t>
            </a:r>
            <a:r>
              <a:rPr lang="en-US" altLang="zh-CN" dirty="0" err="1"/>
              <a:t>ListBox</a:t>
            </a:r>
            <a:r>
              <a:rPr lang="en-US" altLang="zh-CN" baseline="-25000" dirty="0"/>
              <a:t> </a:t>
            </a:r>
            <a:r>
              <a:rPr lang="zh-CN" altLang="zh-CN" dirty="0"/>
              <a:t>控件实现的，因此只要正确调用</a:t>
            </a:r>
            <a:r>
              <a:rPr lang="en-US" altLang="zh-CN" baseline="-25000" dirty="0"/>
              <a:t> </a:t>
            </a:r>
            <a:r>
              <a:rPr lang="en-US" altLang="zh-CN" dirty="0" err="1"/>
              <a:t>ListBox</a:t>
            </a:r>
            <a:r>
              <a:rPr lang="en-US" altLang="zh-CN" baseline="-25000" dirty="0"/>
              <a:t> </a:t>
            </a:r>
            <a:r>
              <a:rPr lang="zh-CN" altLang="zh-CN" dirty="0"/>
              <a:t>的相关方法即可。在</a:t>
            </a:r>
            <a:r>
              <a:rPr lang="en-US" altLang="zh-CN" dirty="0" err="1"/>
              <a:t>ListBox</a:t>
            </a:r>
            <a:r>
              <a:rPr lang="zh-CN" altLang="zh-CN" dirty="0"/>
              <a:t>的</a:t>
            </a:r>
            <a:r>
              <a:rPr lang="en-US" altLang="zh-CN" baseline="-25000" dirty="0"/>
              <a:t> </a:t>
            </a:r>
            <a:r>
              <a:rPr lang="en-US" altLang="zh-CN" dirty="0"/>
              <a:t>DoubleClick</a:t>
            </a:r>
            <a:r>
              <a:rPr lang="zh-CN" altLang="zh-CN" dirty="0"/>
              <a:t>事件中添加如下代码</a:t>
            </a:r>
            <a:r>
              <a:rPr lang="zh-CN" altLang="zh-CN" dirty="0" smtClean="0"/>
              <a:t>：</a:t>
            </a:r>
            <a:endParaRPr lang="zh-CN" altLang="zh-CN" dirty="0"/>
          </a:p>
        </p:txBody>
      </p:sp>
      <p:sp>
        <p:nvSpPr>
          <p:cNvPr id="5" name="圆角矩形 4"/>
          <p:cNvSpPr/>
          <p:nvPr/>
        </p:nvSpPr>
        <p:spPr>
          <a:xfrm>
            <a:off x="1692348" y="2501683"/>
            <a:ext cx="8876415" cy="3895487"/>
          </a:xfrm>
          <a:prstGeom prst="roundRect">
            <a:avLst>
              <a:gd name="adj" fmla="val 4990"/>
            </a:avLst>
          </a:prstGeom>
          <a:solidFill>
            <a:srgbClr val="EDD0D0"/>
          </a:solidFill>
        </p:spPr>
        <p:txBody>
          <a:bodyPr wrap="square">
            <a:spAutoFit/>
          </a:bodyPr>
          <a:lstStyle/>
          <a:p>
            <a:r>
              <a:rPr lang="en-US" altLang="zh-CN" sz="1600" dirty="0"/>
              <a:t>private void listBox1_DoubleClick(object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 </a:t>
            </a:r>
            <a:r>
              <a:rPr lang="zh-CN" altLang="zh-CN" sz="1600" dirty="0"/>
              <a:t>首先清除所有现有项</a:t>
            </a:r>
          </a:p>
          <a:p>
            <a:r>
              <a:rPr lang="en-US" altLang="zh-CN" sz="1600" dirty="0"/>
              <a:t>    listBox1.Items.Clear();</a:t>
            </a:r>
            <a:endParaRPr lang="zh-CN" altLang="zh-CN" sz="1600" dirty="0"/>
          </a:p>
          <a:p>
            <a:r>
              <a:rPr lang="en-US" altLang="zh-CN" sz="1600" dirty="0"/>
              <a:t>    // </a:t>
            </a:r>
            <a:r>
              <a:rPr lang="zh-CN" altLang="zh-CN" sz="1600" dirty="0"/>
              <a:t>用</a:t>
            </a:r>
            <a:r>
              <a:rPr lang="en-US" altLang="zh-CN" sz="1600" dirty="0"/>
              <a:t>Add</a:t>
            </a:r>
            <a:r>
              <a:rPr lang="zh-CN" altLang="zh-CN" sz="1600" dirty="0"/>
              <a:t>方法插入新项</a:t>
            </a:r>
          </a:p>
          <a:p>
            <a:r>
              <a:rPr lang="en-US" altLang="zh-CN" sz="1600" dirty="0"/>
              <a:t>    listBox1.Items.Add("2017</a:t>
            </a:r>
            <a:r>
              <a:rPr lang="zh-CN" altLang="zh-CN" sz="1600" dirty="0"/>
              <a:t>年度校优秀团员</a:t>
            </a:r>
            <a:r>
              <a:rPr lang="en-US" altLang="zh-CN" sz="1600" dirty="0"/>
              <a:t>");</a:t>
            </a:r>
            <a:endParaRPr lang="zh-CN" altLang="zh-CN" sz="1600" dirty="0"/>
          </a:p>
          <a:p>
            <a:r>
              <a:rPr lang="en-US" altLang="zh-CN" sz="1600" dirty="0"/>
              <a:t>    listBox1.Items.Add("2017</a:t>
            </a:r>
            <a:r>
              <a:rPr lang="zh-CN" altLang="zh-CN" sz="1600" dirty="0"/>
              <a:t>年度一等奖学金</a:t>
            </a:r>
            <a:r>
              <a:rPr lang="en-US" altLang="zh-CN" sz="1600" dirty="0"/>
              <a:t>");</a:t>
            </a:r>
            <a:endParaRPr lang="zh-CN" altLang="zh-CN" sz="1600" dirty="0"/>
          </a:p>
          <a:p>
            <a:r>
              <a:rPr lang="en-US" altLang="zh-CN" sz="1600" dirty="0"/>
              <a:t>    // </a:t>
            </a:r>
            <a:r>
              <a:rPr lang="zh-CN" altLang="zh-CN" sz="1600" dirty="0"/>
              <a:t>用</a:t>
            </a:r>
            <a:r>
              <a:rPr lang="en-US" altLang="zh-CN" sz="1600" dirty="0"/>
              <a:t>Insert</a:t>
            </a:r>
            <a:r>
              <a:rPr lang="zh-CN" altLang="zh-CN" sz="1600" dirty="0"/>
              <a:t>方法插入新项</a:t>
            </a:r>
          </a:p>
          <a:p>
            <a:r>
              <a:rPr lang="en-US" altLang="zh-CN" sz="1600" dirty="0"/>
              <a:t>    listBox1.Items.Insert(2, "2017</a:t>
            </a:r>
            <a:r>
              <a:rPr lang="zh-CN" altLang="zh-CN" sz="1600" dirty="0"/>
              <a:t>年度校运动会</a:t>
            </a:r>
            <a:r>
              <a:rPr lang="en-US" altLang="zh-CN" sz="1600" dirty="0"/>
              <a:t>10000</a:t>
            </a:r>
            <a:r>
              <a:rPr lang="zh-CN" altLang="zh-CN" sz="1600" dirty="0"/>
              <a:t>米游泳冠军</a:t>
            </a:r>
            <a:r>
              <a:rPr lang="en-US" altLang="zh-CN" sz="1600" dirty="0"/>
              <a:t>");</a:t>
            </a:r>
            <a:endParaRPr lang="zh-CN" altLang="zh-CN" sz="1600" dirty="0"/>
          </a:p>
          <a:p>
            <a:r>
              <a:rPr lang="en-US" altLang="zh-CN" sz="1600" dirty="0"/>
              <a:t>    // </a:t>
            </a:r>
            <a:r>
              <a:rPr lang="zh-CN" altLang="zh-CN" sz="1600" dirty="0"/>
              <a:t>使第二项选中</a:t>
            </a:r>
          </a:p>
          <a:p>
            <a:r>
              <a:rPr lang="en-US" altLang="zh-CN" sz="1600" dirty="0"/>
              <a:t>    listBox1.SelectedIndex = 1;</a:t>
            </a:r>
            <a:endParaRPr lang="zh-CN" altLang="zh-CN" sz="1600" dirty="0"/>
          </a:p>
          <a:p>
            <a:r>
              <a:rPr lang="en-US" altLang="zh-CN" sz="1600" dirty="0"/>
              <a:t>    // </a:t>
            </a:r>
            <a:r>
              <a:rPr lang="zh-CN" altLang="zh-CN" sz="1600" dirty="0"/>
              <a:t>获得添加的记录数</a:t>
            </a:r>
          </a:p>
          <a:p>
            <a:r>
              <a:rPr lang="en-US" altLang="zh-CN" sz="1600" dirty="0"/>
              <a:t>    string </a:t>
            </a:r>
            <a:r>
              <a:rPr lang="en-US" altLang="zh-CN" sz="1600" dirty="0" err="1"/>
              <a:t>msg</a:t>
            </a:r>
            <a:r>
              <a:rPr lang="en-US" altLang="zh-CN" sz="1600" dirty="0"/>
              <a:t> = </a:t>
            </a:r>
            <a:r>
              <a:rPr lang="en-US" altLang="zh-CN" sz="1600" dirty="0" err="1"/>
              <a:t>string.Format</a:t>
            </a:r>
            <a:r>
              <a:rPr lang="en-US" altLang="zh-CN" sz="1600" dirty="0"/>
              <a:t>("</a:t>
            </a:r>
            <a:r>
              <a:rPr lang="zh-CN" altLang="zh-CN" sz="1600" dirty="0"/>
              <a:t>已添加奖惩记录</a:t>
            </a:r>
            <a:r>
              <a:rPr lang="en-US" altLang="zh-CN" sz="1600" dirty="0"/>
              <a:t>{0}</a:t>
            </a:r>
            <a:r>
              <a:rPr lang="zh-CN" altLang="zh-CN" sz="1600" dirty="0"/>
              <a:t>条</a:t>
            </a:r>
            <a:r>
              <a:rPr lang="en-US" altLang="zh-CN" sz="1600" dirty="0"/>
              <a:t>", listBox1.Items.Count);</a:t>
            </a:r>
            <a:endParaRPr lang="zh-CN" altLang="zh-CN" sz="1600" dirty="0"/>
          </a:p>
          <a:p>
            <a:r>
              <a:rPr lang="en-US" altLang="zh-CN" sz="1600" dirty="0"/>
              <a:t>    </a:t>
            </a:r>
            <a:r>
              <a:rPr lang="en-US" altLang="zh-CN" sz="1600" dirty="0" err="1"/>
              <a:t>MessageBox.Show</a:t>
            </a:r>
            <a:r>
              <a:rPr lang="en-US" altLang="zh-CN" sz="1600" dirty="0"/>
              <a:t>(</a:t>
            </a:r>
            <a:r>
              <a:rPr lang="en-US" altLang="zh-CN" sz="1600" dirty="0" err="1"/>
              <a:t>msg</a:t>
            </a:r>
            <a:r>
              <a:rPr lang="en-US" altLang="zh-CN" sz="1600" dirty="0"/>
              <a:t>, "</a:t>
            </a:r>
            <a:r>
              <a:rPr lang="zh-CN" altLang="zh-CN" sz="1600" dirty="0"/>
              <a:t>提示</a:t>
            </a:r>
            <a:r>
              <a:rPr lang="en-US" altLang="zh-CN" sz="1600" dirty="0"/>
              <a:t>");</a:t>
            </a:r>
            <a:endParaRPr lang="zh-CN" altLang="zh-CN" sz="1600" dirty="0"/>
          </a:p>
          <a:p>
            <a:r>
              <a:rPr lang="en-US" altLang="zh-CN" sz="1600" dirty="0" smtClean="0"/>
              <a:t>}</a:t>
            </a:r>
          </a:p>
        </p:txBody>
      </p:sp>
    </p:spTree>
    <p:extLst>
      <p:ext uri="{BB962C8B-B14F-4D97-AF65-F5344CB8AC3E}">
        <p14:creationId xmlns:p14="http://schemas.microsoft.com/office/powerpoint/2010/main" val="768773581"/>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err="1"/>
              <a:t>ListBox</a:t>
            </a:r>
            <a:r>
              <a:rPr lang="zh-CN" altLang="zh-CN" sz="2800" b="1" dirty="0"/>
              <a:t>控件</a:t>
            </a:r>
          </a:p>
        </p:txBody>
      </p:sp>
      <p:sp>
        <p:nvSpPr>
          <p:cNvPr id="3" name="矩形 2"/>
          <p:cNvSpPr/>
          <p:nvPr/>
        </p:nvSpPr>
        <p:spPr>
          <a:xfrm>
            <a:off x="1564449" y="1245413"/>
            <a:ext cx="3172663" cy="369332"/>
          </a:xfrm>
          <a:prstGeom prst="rect">
            <a:avLst/>
          </a:prstGeom>
        </p:spPr>
        <p:txBody>
          <a:bodyPr wrap="none">
            <a:spAutoFit/>
          </a:bodyPr>
          <a:lstStyle/>
          <a:p>
            <a:r>
              <a:rPr lang="zh-CN" altLang="zh-CN" dirty="0"/>
              <a:t>程序运行结果如图</a:t>
            </a:r>
            <a:r>
              <a:rPr lang="en-US" altLang="zh-CN" dirty="0"/>
              <a:t>4.23</a:t>
            </a:r>
            <a:r>
              <a:rPr lang="zh-CN" altLang="zh-CN" dirty="0"/>
              <a:t>所示。</a:t>
            </a:r>
          </a:p>
        </p:txBody>
      </p:sp>
      <p:pic>
        <p:nvPicPr>
          <p:cNvPr id="286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247" y="1710438"/>
            <a:ext cx="3705213" cy="44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774335"/>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07</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923014" y="3382877"/>
            <a:ext cx="2587711" cy="482919"/>
          </a:xfrm>
          <a:prstGeom prst="rect">
            <a:avLst/>
          </a:prstGeom>
        </p:spPr>
        <p:txBody>
          <a:bodyPr wrap="square" lIns="144000" tIns="0" rIns="144000" bIns="0">
            <a:noAutofit/>
          </a:bodyPr>
          <a:lstStyle/>
          <a:p>
            <a:r>
              <a:rPr lang="zh-CN" altLang="zh-CN" sz="2800" b="1" dirty="0"/>
              <a:t>状态显示控件</a:t>
            </a:r>
          </a:p>
        </p:txBody>
      </p:sp>
      <p:sp>
        <p:nvSpPr>
          <p:cNvPr id="2" name="矩形 1"/>
          <p:cNvSpPr/>
          <p:nvPr/>
        </p:nvSpPr>
        <p:spPr>
          <a:xfrm>
            <a:off x="4901033" y="3956716"/>
            <a:ext cx="2241319"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err="1">
                <a:solidFill>
                  <a:srgbClr val="0070C0"/>
                </a:solidFill>
              </a:rPr>
              <a:t>StatusStrip</a:t>
            </a:r>
            <a:r>
              <a:rPr lang="zh-CN" altLang="zh-CN" b="1" dirty="0">
                <a:solidFill>
                  <a:srgbClr val="0070C0"/>
                </a:solidFill>
              </a:rPr>
              <a:t>控件</a:t>
            </a:r>
          </a:p>
        </p:txBody>
      </p:sp>
      <p:sp>
        <p:nvSpPr>
          <p:cNvPr id="3" name="矩形 2"/>
          <p:cNvSpPr/>
          <p:nvPr/>
        </p:nvSpPr>
        <p:spPr>
          <a:xfrm>
            <a:off x="6436543" y="4445813"/>
            <a:ext cx="1634422"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Timer</a:t>
            </a:r>
            <a:r>
              <a:rPr lang="zh-CN" altLang="zh-CN" b="1" dirty="0">
                <a:solidFill>
                  <a:srgbClr val="0070C0"/>
                </a:solidFill>
              </a:rPr>
              <a:t>控件</a:t>
            </a:r>
          </a:p>
        </p:txBody>
      </p:sp>
      <p:sp>
        <p:nvSpPr>
          <p:cNvPr id="4" name="矩形 3"/>
          <p:cNvSpPr/>
          <p:nvPr/>
        </p:nvSpPr>
        <p:spPr>
          <a:xfrm>
            <a:off x="4044208" y="4445813"/>
            <a:ext cx="2395207"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ProgressBar</a:t>
            </a:r>
            <a:r>
              <a:rPr lang="zh-CN" altLang="zh-CN" b="1" dirty="0">
                <a:solidFill>
                  <a:srgbClr val="0070C0"/>
                </a:solidFill>
              </a:rPr>
              <a:t>控件</a:t>
            </a:r>
          </a:p>
        </p:txBody>
      </p:sp>
    </p:spTree>
    <p:extLst>
      <p:ext uri="{BB962C8B-B14F-4D97-AF65-F5344CB8AC3E}">
        <p14:creationId xmlns:p14="http://schemas.microsoft.com/office/powerpoint/2010/main" val="212621989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err="1"/>
              <a:t>StatusStrip</a:t>
            </a:r>
            <a:r>
              <a:rPr lang="zh-CN" altLang="zh-CN" sz="2800" b="1" dirty="0"/>
              <a:t>控件</a:t>
            </a:r>
          </a:p>
        </p:txBody>
      </p:sp>
      <p:sp>
        <p:nvSpPr>
          <p:cNvPr id="3" name="TextBox 2"/>
          <p:cNvSpPr txBox="1"/>
          <p:nvPr/>
        </p:nvSpPr>
        <p:spPr>
          <a:xfrm>
            <a:off x="1052623" y="1254641"/>
            <a:ext cx="9877647" cy="923330"/>
          </a:xfrm>
          <a:prstGeom prst="rect">
            <a:avLst/>
          </a:prstGeom>
          <a:noFill/>
        </p:spPr>
        <p:txBody>
          <a:bodyPr wrap="square" rtlCol="0">
            <a:spAutoFit/>
          </a:bodyPr>
          <a:lstStyle/>
          <a:p>
            <a:pPr indent="446088"/>
            <a:r>
              <a:rPr lang="zh-CN" altLang="zh-CN" b="1" dirty="0"/>
              <a:t>（</a:t>
            </a:r>
            <a:r>
              <a:rPr lang="en-US" altLang="zh-CN" b="1" dirty="0"/>
              <a:t>1</a:t>
            </a:r>
            <a:r>
              <a:rPr lang="zh-CN" altLang="zh-CN" b="1" dirty="0"/>
              <a:t>）直接添加</a:t>
            </a:r>
          </a:p>
          <a:p>
            <a:pPr indent="446088"/>
            <a:r>
              <a:rPr lang="zh-CN" altLang="zh-CN" dirty="0"/>
              <a:t>这是最简单的方法，如图</a:t>
            </a:r>
            <a:r>
              <a:rPr lang="en-US" altLang="zh-CN" dirty="0"/>
              <a:t>4.24</a:t>
            </a:r>
            <a:r>
              <a:rPr lang="zh-CN" altLang="zh-CN" dirty="0"/>
              <a:t>中大椭圆圈出的部分，直接单击设置条，在下拉列表中选择要添加的项。</a:t>
            </a:r>
            <a:r>
              <a:rPr lang="en-US" altLang="zh-CN" dirty="0" err="1"/>
              <a:t>StatusStrip</a:t>
            </a:r>
            <a:r>
              <a:rPr lang="zh-CN" altLang="zh-CN" dirty="0"/>
              <a:t>是一个容器，能容纳以下</a:t>
            </a:r>
            <a:r>
              <a:rPr lang="en-US" altLang="zh-CN" dirty="0"/>
              <a:t>4</a:t>
            </a:r>
            <a:r>
              <a:rPr lang="zh-CN" altLang="zh-CN" dirty="0"/>
              <a:t>种子项（伴生类控件）</a:t>
            </a:r>
            <a:r>
              <a:rPr lang="zh-CN" altLang="zh-CN" dirty="0" smtClean="0"/>
              <a:t>：</a:t>
            </a:r>
            <a:endParaRPr lang="zh-CN" altLang="zh-CN" dirty="0"/>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059" y="2343591"/>
            <a:ext cx="3360046" cy="82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48316" y="3476847"/>
            <a:ext cx="9781954" cy="2116092"/>
          </a:xfrm>
          <a:prstGeom prst="rect">
            <a:avLst/>
          </a:prstGeom>
          <a:noFill/>
        </p:spPr>
        <p:txBody>
          <a:bodyPr wrap="square" rtlCol="0">
            <a:spAutoFit/>
          </a:bodyPr>
          <a:lstStyle/>
          <a:p>
            <a:pPr indent="446088">
              <a:lnSpc>
                <a:spcPct val="150000"/>
              </a:lnSpc>
            </a:pPr>
            <a:r>
              <a:rPr lang="en-US" altLang="zh-CN" dirty="0" smtClean="0">
                <a:sym typeface="Wingdings"/>
              </a:rPr>
              <a:t> </a:t>
            </a:r>
            <a:r>
              <a:rPr lang="en-US" altLang="zh-CN" dirty="0" err="1" smtClean="0"/>
              <a:t>StatusLabel</a:t>
            </a:r>
            <a:r>
              <a:rPr lang="zh-CN" altLang="zh-CN" dirty="0"/>
              <a:t>——表示</a:t>
            </a:r>
            <a:r>
              <a:rPr lang="en-US" altLang="zh-CN" dirty="0" err="1"/>
              <a:t>StatusStrip</a:t>
            </a:r>
            <a:r>
              <a:rPr lang="zh-CN" altLang="zh-CN" dirty="0"/>
              <a:t>控件上的一个状态标签，其功能类似于普通的标签（</a:t>
            </a:r>
            <a:r>
              <a:rPr lang="en-US" altLang="zh-CN" dirty="0"/>
              <a:t>Label</a:t>
            </a:r>
            <a:r>
              <a:rPr lang="zh-CN" altLang="zh-CN" dirty="0"/>
              <a:t>），但它专用于显示状态栏文本信息。</a:t>
            </a:r>
          </a:p>
          <a:p>
            <a:pPr indent="446088">
              <a:lnSpc>
                <a:spcPct val="150000"/>
              </a:lnSpc>
            </a:pPr>
            <a:r>
              <a:rPr lang="en-US" altLang="zh-CN" dirty="0">
                <a:sym typeface="Wingdings"/>
              </a:rPr>
              <a:t> </a:t>
            </a:r>
            <a:r>
              <a:rPr lang="en-US" altLang="zh-CN" dirty="0" err="1" smtClean="0"/>
              <a:t>ProgressBar</a:t>
            </a:r>
            <a:r>
              <a:rPr lang="zh-CN" altLang="zh-CN" dirty="0"/>
              <a:t>——表示一个进度条控件，显示进程的完成状态。</a:t>
            </a:r>
          </a:p>
          <a:p>
            <a:pPr indent="446088">
              <a:lnSpc>
                <a:spcPct val="150000"/>
              </a:lnSpc>
            </a:pPr>
            <a:r>
              <a:rPr lang="en-US" altLang="zh-CN" dirty="0">
                <a:sym typeface="Wingdings"/>
              </a:rPr>
              <a:t> </a:t>
            </a:r>
            <a:r>
              <a:rPr lang="en-US" altLang="zh-CN" dirty="0" err="1" smtClean="0"/>
              <a:t>DropDownButton</a:t>
            </a:r>
            <a:r>
              <a:rPr lang="zh-CN" altLang="zh-CN" dirty="0"/>
              <a:t>——显示用户可以从中选择单个项的关联</a:t>
            </a:r>
            <a:r>
              <a:rPr lang="en-US" altLang="zh-CN" dirty="0"/>
              <a:t> </a:t>
            </a:r>
            <a:r>
              <a:rPr lang="en-US" altLang="zh-CN" dirty="0" err="1"/>
              <a:t>ToolStripDropDown</a:t>
            </a:r>
            <a:r>
              <a:rPr lang="zh-CN" altLang="zh-CN" dirty="0"/>
              <a:t>。</a:t>
            </a:r>
          </a:p>
          <a:p>
            <a:pPr indent="446088">
              <a:lnSpc>
                <a:spcPct val="150000"/>
              </a:lnSpc>
            </a:pPr>
            <a:r>
              <a:rPr lang="en-US" altLang="zh-CN" dirty="0">
                <a:sym typeface="Wingdings"/>
              </a:rPr>
              <a:t> </a:t>
            </a:r>
            <a:r>
              <a:rPr lang="en-US" altLang="zh-CN" dirty="0" err="1" smtClean="0"/>
              <a:t>SplitButton</a:t>
            </a:r>
            <a:r>
              <a:rPr lang="zh-CN" altLang="zh-CN" dirty="0"/>
              <a:t>——表示作为标准按钮和下拉菜单的一个分隔控件</a:t>
            </a:r>
            <a:r>
              <a:rPr lang="zh-CN" altLang="zh-CN" dirty="0" smtClean="0"/>
              <a:t>。</a:t>
            </a:r>
            <a:endParaRPr lang="zh-CN" altLang="zh-CN" dirty="0"/>
          </a:p>
        </p:txBody>
      </p:sp>
    </p:spTree>
    <p:extLst>
      <p:ext uri="{BB962C8B-B14F-4D97-AF65-F5344CB8AC3E}">
        <p14:creationId xmlns:p14="http://schemas.microsoft.com/office/powerpoint/2010/main" val="1728856993"/>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err="1"/>
              <a:t>StatusStrip</a:t>
            </a:r>
            <a:r>
              <a:rPr lang="zh-CN" altLang="zh-CN" sz="2800" b="1" dirty="0"/>
              <a:t>控件</a:t>
            </a:r>
          </a:p>
        </p:txBody>
      </p:sp>
      <p:sp>
        <p:nvSpPr>
          <p:cNvPr id="3" name="TextBox 2"/>
          <p:cNvSpPr txBox="1"/>
          <p:nvPr/>
        </p:nvSpPr>
        <p:spPr>
          <a:xfrm>
            <a:off x="818707" y="1456660"/>
            <a:ext cx="10239153" cy="923330"/>
          </a:xfrm>
          <a:prstGeom prst="rect">
            <a:avLst/>
          </a:prstGeom>
          <a:noFill/>
        </p:spPr>
        <p:txBody>
          <a:bodyPr wrap="square" rtlCol="0">
            <a:spAutoFit/>
          </a:bodyPr>
          <a:lstStyle/>
          <a:p>
            <a:pPr indent="446088"/>
            <a:r>
              <a:rPr lang="zh-CN" altLang="zh-CN" b="1" dirty="0"/>
              <a:t>（</a:t>
            </a:r>
            <a:r>
              <a:rPr lang="en-US" altLang="zh-CN" b="1" dirty="0"/>
              <a:t>2</a:t>
            </a:r>
            <a:r>
              <a:rPr lang="zh-CN" altLang="zh-CN" b="1" dirty="0"/>
              <a:t>）通过项集合编辑器添加</a:t>
            </a:r>
          </a:p>
          <a:p>
            <a:pPr indent="446088"/>
            <a:r>
              <a:rPr lang="en-US" altLang="zh-CN" dirty="0" err="1"/>
              <a:t>StatusStrip</a:t>
            </a:r>
            <a:r>
              <a:rPr lang="en-US" altLang="zh-CN" baseline="-25000" dirty="0"/>
              <a:t> </a:t>
            </a:r>
            <a:r>
              <a:rPr lang="zh-CN" altLang="zh-CN" dirty="0"/>
              <a:t>控件内的可编程区域包含在其</a:t>
            </a:r>
            <a:r>
              <a:rPr lang="en-US" altLang="zh-CN" baseline="-25000" dirty="0"/>
              <a:t> </a:t>
            </a:r>
            <a:r>
              <a:rPr lang="en-US" altLang="zh-CN" dirty="0"/>
              <a:t>Item</a:t>
            </a:r>
            <a:r>
              <a:rPr lang="en-US" altLang="zh-CN" baseline="-25000" dirty="0"/>
              <a:t> </a:t>
            </a:r>
            <a:r>
              <a:rPr lang="zh-CN" altLang="zh-CN" dirty="0"/>
              <a:t>属性集合中，在“属性”窗口中，单击</a:t>
            </a:r>
            <a:r>
              <a:rPr lang="en-US" altLang="zh-CN" baseline="-25000" dirty="0"/>
              <a:t> </a:t>
            </a:r>
            <a:r>
              <a:rPr lang="en-US" altLang="zh-CN" dirty="0"/>
              <a:t>item</a:t>
            </a:r>
            <a:r>
              <a:rPr lang="zh-CN" altLang="zh-CN" dirty="0"/>
              <a:t>属性右边的</a:t>
            </a:r>
            <a:r>
              <a:rPr lang="en-US" altLang="zh-CN" dirty="0"/>
              <a:t> </a:t>
            </a:r>
            <a:r>
              <a:rPr lang="en-US" altLang="zh-CN" dirty="0" smtClean="0"/>
              <a:t>    </a:t>
            </a:r>
            <a:r>
              <a:rPr lang="zh-CN" altLang="zh-CN" dirty="0" smtClean="0"/>
              <a:t>按钮</a:t>
            </a:r>
            <a:r>
              <a:rPr lang="zh-CN" altLang="zh-CN" dirty="0"/>
              <a:t>，打开“项集合编辑器”窗口，如图</a:t>
            </a:r>
            <a:r>
              <a:rPr lang="en-US" altLang="zh-CN" dirty="0"/>
              <a:t>4.25</a:t>
            </a:r>
            <a:r>
              <a:rPr lang="zh-CN" altLang="zh-CN" dirty="0"/>
              <a:t>所示</a:t>
            </a:r>
            <a:r>
              <a:rPr lang="zh-CN" altLang="zh-CN" dirty="0" smtClean="0"/>
              <a:t>。</a:t>
            </a:r>
            <a:endParaRPr lang="zh-CN" altLang="zh-CN" dirty="0"/>
          </a:p>
        </p:txBody>
      </p:sp>
      <p:pic>
        <p:nvPicPr>
          <p:cNvPr id="30722"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739" y="2072497"/>
            <a:ext cx="265223" cy="25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411" y="2485985"/>
            <a:ext cx="5529225" cy="37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7859335"/>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ProgressBar</a:t>
            </a:r>
            <a:r>
              <a:rPr lang="zh-CN" altLang="zh-CN" sz="2800" b="1" dirty="0"/>
              <a:t>控件</a:t>
            </a:r>
          </a:p>
        </p:txBody>
      </p:sp>
      <p:sp>
        <p:nvSpPr>
          <p:cNvPr id="3" name="TextBox 2"/>
          <p:cNvSpPr txBox="1"/>
          <p:nvPr/>
        </p:nvSpPr>
        <p:spPr>
          <a:xfrm>
            <a:off x="1222743" y="1924492"/>
            <a:ext cx="9420447" cy="2331184"/>
          </a:xfrm>
          <a:prstGeom prst="horizontalScroll">
            <a:avLst/>
          </a:prstGeom>
          <a:ln>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err="1"/>
              <a:t>ProgressBar</a:t>
            </a:r>
            <a:r>
              <a:rPr lang="zh-CN" altLang="zh-CN" dirty="0"/>
              <a:t>（进度条）控件用来表示进度，它一般作为</a:t>
            </a:r>
            <a:r>
              <a:rPr lang="en-US" altLang="zh-CN" dirty="0" err="1"/>
              <a:t>StatusStrip</a:t>
            </a:r>
            <a:r>
              <a:rPr lang="zh-CN" altLang="zh-CN" dirty="0"/>
              <a:t>控件的伴生类出现，也可以单独使用。</a:t>
            </a:r>
          </a:p>
          <a:p>
            <a:r>
              <a:rPr lang="en-US" altLang="zh-CN" dirty="0" err="1"/>
              <a:t>ProgressBar</a:t>
            </a:r>
            <a:r>
              <a:rPr lang="zh-CN" altLang="zh-CN" dirty="0"/>
              <a:t>控件有</a:t>
            </a:r>
            <a:r>
              <a:rPr lang="en-US" altLang="zh-CN" dirty="0" err="1"/>
              <a:t>Minimun</a:t>
            </a:r>
            <a:r>
              <a:rPr lang="zh-CN" altLang="zh-CN" dirty="0"/>
              <a:t>属性和</a:t>
            </a:r>
            <a:r>
              <a:rPr lang="en-US" altLang="zh-CN" dirty="0" err="1"/>
              <a:t>Maximun</a:t>
            </a:r>
            <a:r>
              <a:rPr lang="zh-CN" altLang="zh-CN" dirty="0"/>
              <a:t>属性，其默认值分别为</a:t>
            </a:r>
            <a:r>
              <a:rPr lang="en-US" altLang="zh-CN" dirty="0"/>
              <a:t>0</a:t>
            </a:r>
            <a:r>
              <a:rPr lang="zh-CN" altLang="zh-CN" dirty="0"/>
              <a:t>和</a:t>
            </a:r>
            <a:r>
              <a:rPr lang="en-US" altLang="zh-CN" dirty="0"/>
              <a:t>100</a:t>
            </a:r>
            <a:r>
              <a:rPr lang="zh-CN" altLang="zh-CN" dirty="0"/>
              <a:t>。</a:t>
            </a:r>
            <a:r>
              <a:rPr lang="en-US" altLang="zh-CN" dirty="0"/>
              <a:t>Value</a:t>
            </a:r>
            <a:r>
              <a:rPr lang="zh-CN" altLang="zh-CN" dirty="0"/>
              <a:t>属性表示当前值。可以把一个整数赋值给</a:t>
            </a:r>
            <a:r>
              <a:rPr lang="en-US" altLang="zh-CN" dirty="0"/>
              <a:t>Value</a:t>
            </a:r>
            <a:r>
              <a:rPr lang="zh-CN" altLang="zh-CN" dirty="0"/>
              <a:t>属性来设置控件的位置，或者使用</a:t>
            </a:r>
            <a:r>
              <a:rPr lang="en-US" altLang="zh-CN" dirty="0"/>
              <a:t>Increment()</a:t>
            </a:r>
            <a:r>
              <a:rPr lang="zh-CN" altLang="zh-CN" dirty="0"/>
              <a:t>方法和</a:t>
            </a:r>
            <a:r>
              <a:rPr lang="en-US" altLang="zh-CN" dirty="0" err="1"/>
              <a:t>PerformStep</a:t>
            </a:r>
            <a:r>
              <a:rPr lang="en-US" altLang="zh-CN" dirty="0"/>
              <a:t>()</a:t>
            </a:r>
            <a:r>
              <a:rPr lang="zh-CN" altLang="zh-CN" dirty="0"/>
              <a:t>方法来改变</a:t>
            </a:r>
            <a:r>
              <a:rPr lang="en-US" altLang="zh-CN" dirty="0"/>
              <a:t>Value</a:t>
            </a:r>
            <a:r>
              <a:rPr lang="zh-CN" altLang="zh-CN" dirty="0"/>
              <a:t>属性的值。这些属性值不能由用户进行操作，而是由程序进行设定的</a:t>
            </a:r>
            <a:r>
              <a:rPr lang="zh-CN" altLang="zh-CN" dirty="0" smtClean="0"/>
              <a:t>。</a:t>
            </a:r>
            <a:endParaRPr lang="zh-CN" altLang="zh-CN" dirty="0"/>
          </a:p>
        </p:txBody>
      </p:sp>
    </p:spTree>
    <p:extLst>
      <p:ext uri="{BB962C8B-B14F-4D97-AF65-F5344CB8AC3E}">
        <p14:creationId xmlns:p14="http://schemas.microsoft.com/office/powerpoint/2010/main" val="13583762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Timer</a:t>
            </a:r>
            <a:r>
              <a:rPr lang="zh-CN" altLang="zh-CN" sz="2800" b="1" dirty="0"/>
              <a:t>控件</a:t>
            </a:r>
          </a:p>
        </p:txBody>
      </p:sp>
      <p:sp>
        <p:nvSpPr>
          <p:cNvPr id="3" name="TextBox 2"/>
          <p:cNvSpPr txBox="1"/>
          <p:nvPr/>
        </p:nvSpPr>
        <p:spPr>
          <a:xfrm>
            <a:off x="1233377" y="1520456"/>
            <a:ext cx="9229060" cy="2640330"/>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indent="446088"/>
            <a:r>
              <a:rPr lang="en-US" altLang="zh-CN" dirty="0"/>
              <a:t>Timer</a:t>
            </a:r>
            <a:r>
              <a:rPr lang="zh-CN" altLang="zh-CN" dirty="0"/>
              <a:t>（定时器）控件可以按照用户指定的时间间隔来触发事件，常用的属性有两个：</a:t>
            </a:r>
          </a:p>
          <a:p>
            <a:pPr indent="446088"/>
            <a:r>
              <a:rPr lang="zh-CN" altLang="zh-CN" dirty="0"/>
              <a:t>（</a:t>
            </a:r>
            <a:r>
              <a:rPr lang="en-US" altLang="zh-CN" dirty="0"/>
              <a:t>1</a:t>
            </a:r>
            <a:r>
              <a:rPr lang="zh-CN" altLang="zh-CN" dirty="0"/>
              <a:t>）</a:t>
            </a:r>
            <a:r>
              <a:rPr lang="en-US" altLang="zh-CN" dirty="0"/>
              <a:t>Enabled</a:t>
            </a:r>
            <a:r>
              <a:rPr lang="zh-CN" altLang="zh-CN" dirty="0"/>
              <a:t>属性。指定定时器是否处于运行状态，默认值为</a:t>
            </a:r>
            <a:r>
              <a:rPr lang="en-US" altLang="zh-CN" dirty="0"/>
              <a:t>false</a:t>
            </a:r>
            <a:r>
              <a:rPr lang="zh-CN" altLang="zh-CN" dirty="0"/>
              <a:t>，其值为</a:t>
            </a:r>
            <a:r>
              <a:rPr lang="en-US" altLang="zh-CN" dirty="0"/>
              <a:t>true</a:t>
            </a:r>
            <a:r>
              <a:rPr lang="zh-CN" altLang="zh-CN" dirty="0"/>
              <a:t>时，表示可以触发事件。</a:t>
            </a:r>
          </a:p>
          <a:p>
            <a:pPr indent="446088"/>
            <a:r>
              <a:rPr lang="zh-CN" altLang="zh-CN" dirty="0"/>
              <a:t>（</a:t>
            </a:r>
            <a:r>
              <a:rPr lang="en-US" altLang="zh-CN" dirty="0"/>
              <a:t>2</a:t>
            </a:r>
            <a:r>
              <a:rPr lang="zh-CN" altLang="zh-CN" dirty="0"/>
              <a:t>）</a:t>
            </a:r>
            <a:r>
              <a:rPr lang="en-US" altLang="zh-CN" dirty="0" err="1"/>
              <a:t>InterVal</a:t>
            </a:r>
            <a:r>
              <a:rPr lang="zh-CN" altLang="zh-CN" dirty="0"/>
              <a:t>属性。指定定时器控件触发的时间间隔，单位为毫秒。</a:t>
            </a:r>
          </a:p>
          <a:p>
            <a:pPr indent="446088"/>
            <a:r>
              <a:rPr lang="zh-CN" altLang="zh-CN" dirty="0"/>
              <a:t>定时器控件包括一个</a:t>
            </a:r>
            <a:r>
              <a:rPr lang="en-US" altLang="zh-CN" baseline="-25000" dirty="0"/>
              <a:t> </a:t>
            </a:r>
            <a:r>
              <a:rPr lang="en-US" altLang="zh-CN" dirty="0"/>
              <a:t>Tick</a:t>
            </a:r>
            <a:r>
              <a:rPr lang="en-US" altLang="zh-CN" baseline="-25000" dirty="0"/>
              <a:t> </a:t>
            </a:r>
            <a:r>
              <a:rPr lang="zh-CN" altLang="zh-CN" dirty="0"/>
              <a:t>事件。当定时器处于运行状态时，每当到达指定时间间隔，就会触发这个事件</a:t>
            </a:r>
            <a:r>
              <a:rPr lang="zh-CN" altLang="zh-CN" dirty="0" smtClean="0"/>
              <a:t>。</a:t>
            </a:r>
            <a:endParaRPr lang="zh-CN" altLang="zh-CN" dirty="0"/>
          </a:p>
        </p:txBody>
      </p:sp>
    </p:spTree>
    <p:extLst>
      <p:ext uri="{BB962C8B-B14F-4D97-AF65-F5344CB8AC3E}">
        <p14:creationId xmlns:p14="http://schemas.microsoft.com/office/powerpoint/2010/main" val="269796205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Timer</a:t>
            </a:r>
            <a:r>
              <a:rPr lang="zh-CN" altLang="zh-CN" sz="2800" b="1" dirty="0"/>
              <a:t>控件</a:t>
            </a:r>
          </a:p>
        </p:txBody>
      </p:sp>
      <p:sp>
        <p:nvSpPr>
          <p:cNvPr id="3" name="TextBox 2"/>
          <p:cNvSpPr txBox="1"/>
          <p:nvPr/>
        </p:nvSpPr>
        <p:spPr>
          <a:xfrm>
            <a:off x="829340" y="1265266"/>
            <a:ext cx="10345479" cy="1200329"/>
          </a:xfrm>
          <a:prstGeom prst="rect">
            <a:avLst/>
          </a:prstGeom>
          <a:noFill/>
        </p:spPr>
        <p:txBody>
          <a:bodyPr wrap="square" rtlCol="0">
            <a:spAutoFit/>
          </a:bodyPr>
          <a:lstStyle/>
          <a:p>
            <a:pPr indent="446088"/>
            <a:r>
              <a:rPr lang="zh-CN" altLang="zh-CN" dirty="0"/>
              <a:t>【例</a:t>
            </a:r>
            <a:r>
              <a:rPr lang="en-US" altLang="zh-CN" b="1" dirty="0"/>
              <a:t>4.10</a:t>
            </a:r>
            <a:r>
              <a:rPr lang="zh-CN" altLang="zh-CN" dirty="0"/>
              <a:t>】 综合应用</a:t>
            </a:r>
            <a:r>
              <a:rPr lang="en-US" altLang="zh-CN" dirty="0" err="1"/>
              <a:t>StatusStrip</a:t>
            </a:r>
            <a:r>
              <a:rPr lang="zh-CN" altLang="zh-CN" dirty="0"/>
              <a:t>、</a:t>
            </a:r>
            <a:r>
              <a:rPr lang="en-US" altLang="zh-CN" dirty="0" err="1"/>
              <a:t>ProgressBar</a:t>
            </a:r>
            <a:r>
              <a:rPr lang="zh-CN" altLang="zh-CN" dirty="0"/>
              <a:t>和</a:t>
            </a:r>
            <a:r>
              <a:rPr lang="en-US" altLang="zh-CN" dirty="0"/>
              <a:t>Timer</a:t>
            </a:r>
            <a:r>
              <a:rPr lang="zh-CN" altLang="zh-CN" dirty="0"/>
              <a:t>控件，在“学生信息管理系统”窗口底部实时地显示系统当前时间。</a:t>
            </a:r>
          </a:p>
          <a:p>
            <a:pPr indent="446088"/>
            <a:r>
              <a:rPr lang="zh-CN" altLang="zh-CN" dirty="0"/>
              <a:t>参照图</a:t>
            </a:r>
            <a:r>
              <a:rPr lang="en-US" altLang="zh-CN" baseline="-25000" dirty="0"/>
              <a:t> </a:t>
            </a:r>
            <a:r>
              <a:rPr lang="en-US" altLang="zh-CN" dirty="0"/>
              <a:t>4.24</a:t>
            </a:r>
            <a:r>
              <a:rPr lang="en-US" altLang="zh-CN" baseline="-25000" dirty="0"/>
              <a:t> </a:t>
            </a:r>
            <a:r>
              <a:rPr lang="zh-CN" altLang="zh-CN" dirty="0"/>
              <a:t>设计状态栏外观，从工具箱拖曳一个</a:t>
            </a:r>
            <a:r>
              <a:rPr lang="en-US" altLang="zh-CN" baseline="-25000" dirty="0"/>
              <a:t> </a:t>
            </a:r>
            <a:r>
              <a:rPr lang="en-US" altLang="zh-CN" dirty="0"/>
              <a:t>Timer</a:t>
            </a:r>
            <a:r>
              <a:rPr lang="en-US" altLang="zh-CN" baseline="-25000" dirty="0"/>
              <a:t> </a:t>
            </a:r>
            <a:r>
              <a:rPr lang="zh-CN" altLang="zh-CN" dirty="0"/>
              <a:t>控件到窗体。编写定时器的</a:t>
            </a:r>
            <a:r>
              <a:rPr lang="en-US" altLang="zh-CN" baseline="-25000" dirty="0"/>
              <a:t> </a:t>
            </a:r>
            <a:r>
              <a:rPr lang="en-US" altLang="zh-CN" dirty="0"/>
              <a:t>Tick</a:t>
            </a:r>
            <a:r>
              <a:rPr lang="zh-CN" altLang="zh-CN" dirty="0"/>
              <a:t>事件，代码如下</a:t>
            </a:r>
            <a:r>
              <a:rPr lang="zh-CN" altLang="zh-CN" dirty="0" smtClean="0"/>
              <a:t>：</a:t>
            </a:r>
            <a:endParaRPr lang="zh-CN" altLang="zh-CN" dirty="0"/>
          </a:p>
        </p:txBody>
      </p:sp>
      <p:sp>
        <p:nvSpPr>
          <p:cNvPr id="4" name="TextBox 3"/>
          <p:cNvSpPr txBox="1"/>
          <p:nvPr/>
        </p:nvSpPr>
        <p:spPr>
          <a:xfrm>
            <a:off x="1382233" y="2465595"/>
            <a:ext cx="9069572" cy="2886313"/>
          </a:xfrm>
          <a:prstGeom prst="roundRect">
            <a:avLst>
              <a:gd name="adj" fmla="val 4116"/>
            </a:avLst>
          </a:prstGeom>
          <a:solidFill>
            <a:srgbClr val="EDD0D0"/>
          </a:solidFill>
        </p:spPr>
        <p:txBody>
          <a:bodyPr wrap="square" rtlCol="0">
            <a:spAutoFit/>
          </a:bodyPr>
          <a:lstStyle/>
          <a:p>
            <a:r>
              <a:rPr lang="en-US" altLang="zh-CN" sz="1600" dirty="0"/>
              <a:t>private void timer1_Tick(object sender, </a:t>
            </a:r>
            <a:r>
              <a:rPr lang="en-US" altLang="zh-CN" sz="1600" dirty="0" err="1"/>
              <a:t>EventArgs</a:t>
            </a:r>
            <a:r>
              <a:rPr lang="en-US" altLang="zh-CN" sz="1600" dirty="0"/>
              <a:t> e)</a:t>
            </a:r>
            <a:endParaRPr lang="zh-CN" altLang="zh-CN" sz="1600" dirty="0"/>
          </a:p>
          <a:p>
            <a:r>
              <a:rPr lang="en-US" altLang="zh-CN" sz="1600" dirty="0"/>
              <a:t>{</a:t>
            </a:r>
            <a:endParaRPr lang="zh-CN" altLang="zh-CN" sz="1600" dirty="0"/>
          </a:p>
          <a:p>
            <a:r>
              <a:rPr lang="en-US" altLang="zh-CN" sz="1600" dirty="0"/>
              <a:t>    </a:t>
            </a:r>
            <a:r>
              <a:rPr lang="en-US" altLang="zh-CN" sz="1600" dirty="0" err="1"/>
              <a:t>toolStripStatusLabelNowTime.Text</a:t>
            </a:r>
            <a:r>
              <a:rPr lang="en-US" altLang="zh-CN" sz="1600" dirty="0"/>
              <a:t> = </a:t>
            </a:r>
            <a:r>
              <a:rPr lang="en-US" altLang="zh-CN" sz="1600" dirty="0" err="1"/>
              <a:t>string.Format</a:t>
            </a:r>
            <a:r>
              <a:rPr lang="en-US" altLang="zh-CN" sz="1600" dirty="0"/>
              <a:t>("</a:t>
            </a:r>
            <a:r>
              <a:rPr lang="zh-CN" altLang="zh-CN" sz="1600" dirty="0"/>
              <a:t>现在时间</a:t>
            </a:r>
            <a:r>
              <a:rPr lang="en-US" altLang="zh-CN" sz="1600" dirty="0"/>
              <a:t>: {0}"</a:t>
            </a:r>
            <a:endParaRPr lang="zh-CN" altLang="zh-CN" sz="1600" dirty="0"/>
          </a:p>
          <a:p>
            <a:r>
              <a:rPr lang="en-US" altLang="zh-CN" sz="1600" dirty="0"/>
              <a:t>											, </a:t>
            </a:r>
            <a:r>
              <a:rPr lang="en-US" altLang="zh-CN" sz="1600" dirty="0" err="1"/>
              <a:t>DateTime.Now.ToLongTimeString</a:t>
            </a:r>
            <a:r>
              <a:rPr lang="en-US" altLang="zh-CN" sz="1600" dirty="0"/>
              <a:t>());</a:t>
            </a:r>
            <a:endParaRPr lang="zh-CN" altLang="zh-CN" sz="1600" dirty="0"/>
          </a:p>
          <a:p>
            <a:r>
              <a:rPr lang="en-US" altLang="zh-CN" sz="1600" dirty="0"/>
              <a:t>    toolStripProgressBar1.PerformStep();</a:t>
            </a:r>
            <a:endParaRPr lang="zh-CN" altLang="zh-CN" sz="1600" dirty="0"/>
          </a:p>
          <a:p>
            <a:r>
              <a:rPr lang="en-US" altLang="zh-CN" sz="1600" dirty="0"/>
              <a:t>    if (toolStripProgressBar1.Value == toolStripProgressBar1.Maximum)</a:t>
            </a:r>
            <a:endParaRPr lang="zh-CN" altLang="zh-CN" sz="1600" dirty="0"/>
          </a:p>
          <a:p>
            <a:r>
              <a:rPr lang="en-US" altLang="zh-CN" sz="1600" dirty="0"/>
              <a:t>    {</a:t>
            </a:r>
            <a:endParaRPr lang="zh-CN" altLang="zh-CN" sz="1600" dirty="0"/>
          </a:p>
          <a:p>
            <a:r>
              <a:rPr lang="en-US" altLang="zh-CN" sz="1600" dirty="0"/>
              <a:t>        toolStripProgressBar1.Value = toolStripProgressBar1.Minimum;</a:t>
            </a:r>
            <a:endParaRPr lang="zh-CN" altLang="zh-CN" sz="1600" dirty="0"/>
          </a:p>
          <a:p>
            <a:r>
              <a:rPr lang="en-US" altLang="zh-CN" sz="1600" dirty="0"/>
              <a:t>    }</a:t>
            </a:r>
            <a:endParaRPr lang="zh-CN" altLang="zh-CN" sz="1600" dirty="0"/>
          </a:p>
          <a:p>
            <a:r>
              <a:rPr lang="en-US" altLang="zh-CN" sz="1600" dirty="0" smtClean="0"/>
              <a:t>}</a:t>
            </a:r>
          </a:p>
        </p:txBody>
      </p:sp>
      <p:sp>
        <p:nvSpPr>
          <p:cNvPr id="5" name="矩形 4"/>
          <p:cNvSpPr/>
          <p:nvPr/>
        </p:nvSpPr>
        <p:spPr>
          <a:xfrm>
            <a:off x="1382233" y="5363944"/>
            <a:ext cx="3403496" cy="369332"/>
          </a:xfrm>
          <a:prstGeom prst="rect">
            <a:avLst/>
          </a:prstGeom>
        </p:spPr>
        <p:txBody>
          <a:bodyPr wrap="none">
            <a:spAutoFit/>
          </a:bodyPr>
          <a:lstStyle/>
          <a:p>
            <a:r>
              <a:rPr lang="zh-CN" altLang="zh-CN" dirty="0"/>
              <a:t>运行程序，结果如图</a:t>
            </a:r>
            <a:r>
              <a:rPr lang="en-US" altLang="zh-CN" dirty="0"/>
              <a:t>4.26</a:t>
            </a:r>
            <a:r>
              <a:rPr lang="zh-CN" altLang="zh-CN" dirty="0"/>
              <a:t>所示。</a:t>
            </a:r>
          </a:p>
        </p:txBody>
      </p:sp>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318" y="5733276"/>
            <a:ext cx="4089105" cy="3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86657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239" y="3393513"/>
            <a:ext cx="1871325" cy="482919"/>
          </a:xfrm>
          <a:prstGeom prst="rect">
            <a:avLst/>
          </a:prstGeom>
        </p:spPr>
        <p:txBody>
          <a:bodyPr wrap="square" lIns="144000" tIns="0" rIns="144000" bIns="0">
            <a:noAutofit/>
          </a:bodyPr>
          <a:lstStyle/>
          <a:p>
            <a:r>
              <a:rPr lang="zh-CN" altLang="zh-CN" sz="2800" b="1" dirty="0"/>
              <a:t>代码</a:t>
            </a:r>
            <a:r>
              <a:rPr lang="zh-CN" altLang="zh-CN" sz="2800" b="1" dirty="0" smtClean="0"/>
              <a:t>设计</a:t>
            </a:r>
            <a:endParaRPr lang="zh-CN" altLang="zh-CN" sz="2800" b="1" dirty="0"/>
          </a:p>
        </p:txBody>
      </p:sp>
    </p:spTree>
    <p:extLst>
      <p:ext uri="{BB962C8B-B14F-4D97-AF65-F5344CB8AC3E}">
        <p14:creationId xmlns:p14="http://schemas.microsoft.com/office/powerpoint/2010/main" val="311078289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1654784" y="1618608"/>
            <a:ext cx="8882432" cy="769441"/>
          </a:xfrm>
          <a:prstGeom prst="rect">
            <a:avLst/>
          </a:prstGeom>
          <a:noFill/>
        </p:spPr>
        <p:txBody>
          <a:bodyPr wrap="none" rtlCol="0">
            <a:spAutoFit/>
          </a:bodyPr>
          <a:lstStyle/>
          <a:p>
            <a:r>
              <a:rPr lang="zh-CN" altLang="en-US" sz="4400" b="1" dirty="0" smtClean="0">
                <a:solidFill>
                  <a:srgbClr val="9F604C"/>
                </a:solidFill>
                <a:latin typeface="+mj-ea"/>
                <a:ea typeface="+mj-ea"/>
              </a:rPr>
              <a:t>第</a:t>
            </a:r>
            <a:r>
              <a:rPr lang="en-US" altLang="zh-CN" sz="4400" b="1" dirty="0" smtClean="0">
                <a:solidFill>
                  <a:srgbClr val="9F604C"/>
                </a:solidFill>
                <a:latin typeface="+mj-ea"/>
                <a:ea typeface="+mj-ea"/>
              </a:rPr>
              <a:t>4</a:t>
            </a:r>
            <a:r>
              <a:rPr lang="zh-CN" altLang="en-US" sz="4400" b="1" dirty="0" smtClean="0">
                <a:solidFill>
                  <a:srgbClr val="9F604C"/>
                </a:solidFill>
                <a:latin typeface="+mj-ea"/>
                <a:ea typeface="+mj-ea"/>
              </a:rPr>
              <a:t>章 </a:t>
            </a:r>
            <a:r>
              <a:rPr lang="en-US" altLang="zh-CN" sz="4400" b="1" dirty="0">
                <a:solidFill>
                  <a:srgbClr val="9F604C"/>
                </a:solidFill>
              </a:rPr>
              <a:t>Windows</a:t>
            </a:r>
            <a:r>
              <a:rPr lang="zh-CN" altLang="zh-CN" sz="4400" b="1" dirty="0">
                <a:solidFill>
                  <a:srgbClr val="9F604C"/>
                </a:solidFill>
              </a:rPr>
              <a:t>应用程序开发基础</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7239049" y="3639857"/>
            <a:ext cx="3065263" cy="584775"/>
          </a:xfrm>
          <a:prstGeom prst="rect">
            <a:avLst/>
          </a:prstGeom>
          <a:noFill/>
        </p:spPr>
        <p:txBody>
          <a:bodyPr wrap="none" rtlCol="0">
            <a:spAutoFit/>
          </a:bodyPr>
          <a:lstStyle/>
          <a:p>
            <a:r>
              <a:rPr lang="en-US" altLang="zh-CN" sz="3200" b="1" dirty="0" smtClean="0"/>
              <a:t>——</a:t>
            </a:r>
            <a:r>
              <a:rPr lang="zh-CN" altLang="zh-CN" sz="3200" b="1" dirty="0"/>
              <a:t>对话框应用</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10016786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326875" y="3382877"/>
            <a:ext cx="1743600" cy="482919"/>
          </a:xfrm>
          <a:prstGeom prst="rect">
            <a:avLst/>
          </a:prstGeom>
        </p:spPr>
        <p:txBody>
          <a:bodyPr wrap="square" lIns="144000" tIns="0" rIns="144000" bIns="0">
            <a:noAutofit/>
          </a:bodyPr>
          <a:lstStyle/>
          <a:p>
            <a:r>
              <a:rPr lang="zh-CN" altLang="zh-CN" sz="2800" b="1" dirty="0" smtClean="0"/>
              <a:t>消</a:t>
            </a:r>
            <a:r>
              <a:rPr lang="en-US" altLang="zh-CN" sz="2800" b="1" dirty="0" smtClean="0"/>
              <a:t> </a:t>
            </a:r>
            <a:r>
              <a:rPr lang="zh-CN" altLang="zh-CN" sz="2800" b="1" dirty="0" smtClean="0"/>
              <a:t>息</a:t>
            </a:r>
            <a:r>
              <a:rPr lang="en-US" altLang="zh-CN" sz="2800" b="1" dirty="0" smtClean="0"/>
              <a:t> </a:t>
            </a:r>
            <a:r>
              <a:rPr lang="zh-CN" altLang="zh-CN" sz="2800" b="1" dirty="0" smtClean="0"/>
              <a:t>框</a:t>
            </a:r>
            <a:endParaRPr lang="zh-CN" altLang="zh-CN" sz="2800" b="1" dirty="0"/>
          </a:p>
        </p:txBody>
      </p:sp>
    </p:spTree>
    <p:extLst>
      <p:ext uri="{BB962C8B-B14F-4D97-AF65-F5344CB8AC3E}">
        <p14:creationId xmlns:p14="http://schemas.microsoft.com/office/powerpoint/2010/main" val="403665024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消</a:t>
            </a:r>
            <a:r>
              <a:rPr lang="en-US" altLang="zh-CN" sz="2800" b="1" dirty="0"/>
              <a:t> </a:t>
            </a:r>
            <a:r>
              <a:rPr lang="zh-CN" altLang="zh-CN" sz="2800" b="1" dirty="0"/>
              <a:t>息</a:t>
            </a:r>
            <a:r>
              <a:rPr lang="en-US" altLang="zh-CN" sz="2800" b="1" dirty="0"/>
              <a:t> </a:t>
            </a:r>
            <a:r>
              <a:rPr lang="zh-CN" altLang="zh-CN" sz="2800" b="1" dirty="0"/>
              <a:t>框</a:t>
            </a:r>
          </a:p>
        </p:txBody>
      </p:sp>
      <p:sp>
        <p:nvSpPr>
          <p:cNvPr id="3" name="TextBox 2"/>
          <p:cNvSpPr txBox="1"/>
          <p:nvPr/>
        </p:nvSpPr>
        <p:spPr>
          <a:xfrm>
            <a:off x="1010093" y="1573619"/>
            <a:ext cx="10122195" cy="923330"/>
          </a:xfrm>
          <a:prstGeom prst="rect">
            <a:avLst/>
          </a:prstGeom>
          <a:noFill/>
        </p:spPr>
        <p:txBody>
          <a:bodyPr wrap="square" rtlCol="0">
            <a:spAutoFit/>
          </a:bodyPr>
          <a:lstStyle/>
          <a:p>
            <a:pPr indent="446088"/>
            <a:r>
              <a:rPr lang="zh-CN" altLang="zh-CN" dirty="0"/>
              <a:t>消息框是最简单的一类对话框，用来显示提示、警告等信息，在前面的【例</a:t>
            </a:r>
            <a:r>
              <a:rPr lang="en-US" altLang="zh-CN" baseline="-25000" dirty="0"/>
              <a:t> </a:t>
            </a:r>
            <a:r>
              <a:rPr lang="en-US" altLang="zh-CN" dirty="0"/>
              <a:t>4.4</a:t>
            </a:r>
            <a:r>
              <a:rPr lang="zh-CN" altLang="zh-CN" dirty="0"/>
              <a:t>】和【例</a:t>
            </a:r>
            <a:r>
              <a:rPr lang="en-US" altLang="zh-CN" dirty="0"/>
              <a:t>4.9</a:t>
            </a:r>
            <a:r>
              <a:rPr lang="zh-CN" altLang="zh-CN" dirty="0"/>
              <a:t>】中都使用过。</a:t>
            </a:r>
            <a:r>
              <a:rPr lang="en-US" altLang="zh-CN" dirty="0"/>
              <a:t>.NET</a:t>
            </a:r>
            <a:r>
              <a:rPr lang="en-US" altLang="zh-CN" baseline="-25000" dirty="0"/>
              <a:t> </a:t>
            </a:r>
            <a:r>
              <a:rPr lang="zh-CN" altLang="zh-CN" dirty="0"/>
              <a:t>框架使用</a:t>
            </a:r>
            <a:r>
              <a:rPr lang="en-US" altLang="zh-CN" baseline="-25000" dirty="0"/>
              <a:t> </a:t>
            </a:r>
            <a:r>
              <a:rPr lang="en-US" altLang="zh-CN" dirty="0" err="1"/>
              <a:t>MessageBox</a:t>
            </a:r>
            <a:r>
              <a:rPr lang="en-US" altLang="zh-CN" baseline="-25000" dirty="0"/>
              <a:t> </a:t>
            </a:r>
            <a:r>
              <a:rPr lang="zh-CN" altLang="zh-CN" dirty="0"/>
              <a:t>类来封装消息对话框，调用其静态成员方法</a:t>
            </a:r>
            <a:r>
              <a:rPr lang="en-US" altLang="zh-CN" dirty="0"/>
              <a:t>Show()</a:t>
            </a:r>
            <a:r>
              <a:rPr lang="zh-CN" altLang="zh-CN" dirty="0"/>
              <a:t>进行显示，如下代码弹出的对话框如图</a:t>
            </a:r>
            <a:r>
              <a:rPr lang="en-US" altLang="zh-CN" dirty="0"/>
              <a:t>4.27</a:t>
            </a:r>
            <a:r>
              <a:rPr lang="zh-CN" altLang="zh-CN" dirty="0"/>
              <a:t>所示。</a:t>
            </a:r>
            <a:endParaRPr lang="zh-CN" altLang="en-US" dirty="0"/>
          </a:p>
        </p:txBody>
      </p:sp>
      <p:sp>
        <p:nvSpPr>
          <p:cNvPr id="4" name="圆角矩形 3"/>
          <p:cNvSpPr/>
          <p:nvPr/>
        </p:nvSpPr>
        <p:spPr>
          <a:xfrm>
            <a:off x="1530131" y="2606381"/>
            <a:ext cx="9081162" cy="408623"/>
          </a:xfrm>
          <a:prstGeom prst="roundRect">
            <a:avLst/>
          </a:prstGeom>
          <a:solidFill>
            <a:srgbClr val="EDD0D0"/>
          </a:solidFill>
        </p:spPr>
        <p:txBody>
          <a:bodyPr wrap="square">
            <a:spAutoFit/>
          </a:bodyPr>
          <a:lstStyle/>
          <a:p>
            <a:r>
              <a:rPr lang="en-US" altLang="zh-CN" dirty="0" err="1"/>
              <a:t>MessageBox.Show</a:t>
            </a:r>
            <a:r>
              <a:rPr lang="en-US" altLang="zh-CN" dirty="0"/>
              <a:t>("</a:t>
            </a:r>
            <a:r>
              <a:rPr lang="zh-CN" altLang="zh-CN" dirty="0"/>
              <a:t>用户名或密码不正确！</a:t>
            </a:r>
            <a:r>
              <a:rPr lang="en-US" altLang="zh-CN" dirty="0"/>
              <a:t>");</a:t>
            </a:r>
            <a:endParaRPr lang="zh-CN" altLang="zh-CN" dirty="0"/>
          </a:p>
        </p:txBody>
      </p:sp>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543" y="3195082"/>
            <a:ext cx="2144381" cy="1960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114800" y="3195082"/>
            <a:ext cx="6762307" cy="2031325"/>
          </a:xfrm>
          <a:prstGeom prst="rect">
            <a:avLst/>
          </a:prstGeom>
          <a:noFill/>
        </p:spPr>
        <p:txBody>
          <a:bodyPr wrap="square" rtlCol="0">
            <a:spAutoFit/>
          </a:bodyPr>
          <a:lstStyle/>
          <a:p>
            <a:pPr indent="446088"/>
            <a:r>
              <a:rPr lang="zh-CN" altLang="zh-CN" dirty="0"/>
              <a:t>当</a:t>
            </a:r>
            <a:r>
              <a:rPr lang="en-US" altLang="zh-CN" baseline="-25000" dirty="0"/>
              <a:t> </a:t>
            </a:r>
            <a:r>
              <a:rPr lang="en-US" altLang="zh-CN" dirty="0"/>
              <a:t>Show()</a:t>
            </a:r>
            <a:r>
              <a:rPr lang="zh-CN" altLang="zh-CN" dirty="0"/>
              <a:t>方法只指定一个参数时，表示要显示的消息内容，且只有一个【确定】按钮。当然，</a:t>
            </a:r>
            <a:r>
              <a:rPr lang="en-US" altLang="zh-CN" dirty="0"/>
              <a:t>Show()</a:t>
            </a:r>
            <a:r>
              <a:rPr lang="zh-CN" altLang="zh-CN" dirty="0"/>
              <a:t>方法也可以指定第</a:t>
            </a:r>
            <a:r>
              <a:rPr lang="en-US" altLang="zh-CN" dirty="0"/>
              <a:t>2</a:t>
            </a:r>
            <a:r>
              <a:rPr lang="zh-CN" altLang="zh-CN" dirty="0"/>
              <a:t>个参数，用来表示消息对话框的标题内容，还可以在第</a:t>
            </a:r>
            <a:r>
              <a:rPr lang="en-US" altLang="zh-CN" dirty="0"/>
              <a:t>3</a:t>
            </a:r>
            <a:r>
              <a:rPr lang="zh-CN" altLang="zh-CN" dirty="0"/>
              <a:t>个参数中指定要显示的按钮（</a:t>
            </a:r>
            <a:r>
              <a:rPr lang="en-US" altLang="zh-CN" dirty="0" err="1"/>
              <a:t>MessageBoxButtons</a:t>
            </a:r>
            <a:r>
              <a:rPr lang="en-US" altLang="zh-CN" dirty="0"/>
              <a:t>.</a:t>
            </a:r>
            <a:r>
              <a:rPr lang="zh-CN" altLang="zh-CN" dirty="0"/>
              <a:t>枚举值），在第</a:t>
            </a:r>
            <a:r>
              <a:rPr lang="en-US" altLang="zh-CN" baseline="-25000" dirty="0"/>
              <a:t> </a:t>
            </a:r>
            <a:r>
              <a:rPr lang="en-US" altLang="zh-CN" dirty="0"/>
              <a:t>4</a:t>
            </a:r>
            <a:r>
              <a:rPr lang="en-US" altLang="zh-CN" baseline="-25000" dirty="0"/>
              <a:t> </a:t>
            </a:r>
            <a:r>
              <a:rPr lang="zh-CN" altLang="zh-CN" dirty="0"/>
              <a:t>个参数中指定消息对话框的图标（</a:t>
            </a:r>
            <a:r>
              <a:rPr lang="en-US" altLang="zh-CN" dirty="0" err="1"/>
              <a:t>MessageBoxIcon</a:t>
            </a:r>
            <a:r>
              <a:rPr lang="en-US" altLang="zh-CN" dirty="0"/>
              <a:t>.</a:t>
            </a:r>
            <a:r>
              <a:rPr lang="zh-CN" altLang="zh-CN" dirty="0"/>
              <a:t>枚举值），在第</a:t>
            </a:r>
            <a:r>
              <a:rPr lang="en-US" altLang="zh-CN" baseline="-25000" dirty="0"/>
              <a:t> </a:t>
            </a:r>
            <a:r>
              <a:rPr lang="en-US" altLang="zh-CN" dirty="0"/>
              <a:t>5</a:t>
            </a:r>
            <a:r>
              <a:rPr lang="en-US" altLang="zh-CN" baseline="-25000" dirty="0"/>
              <a:t> </a:t>
            </a:r>
            <a:r>
              <a:rPr lang="zh-CN" altLang="zh-CN" dirty="0"/>
              <a:t>个参数中指定消息对话框的默认按钮（</a:t>
            </a:r>
            <a:r>
              <a:rPr lang="en-US" altLang="zh-CN" dirty="0" err="1"/>
              <a:t>MessageBoxDefaultButton</a:t>
            </a:r>
            <a:r>
              <a:rPr lang="en-US" altLang="zh-CN" dirty="0"/>
              <a:t>.</a:t>
            </a:r>
            <a:r>
              <a:rPr lang="zh-CN" altLang="zh-CN" dirty="0"/>
              <a:t>枚举值）。</a:t>
            </a:r>
            <a:endParaRPr lang="zh-CN" altLang="en-US" dirty="0"/>
          </a:p>
        </p:txBody>
      </p:sp>
    </p:spTree>
    <p:extLst>
      <p:ext uri="{BB962C8B-B14F-4D97-AF65-F5344CB8AC3E}">
        <p14:creationId xmlns:p14="http://schemas.microsoft.com/office/powerpoint/2010/main" val="171884108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消</a:t>
            </a:r>
            <a:r>
              <a:rPr lang="en-US" altLang="zh-CN" sz="2800" b="1" dirty="0"/>
              <a:t> </a:t>
            </a:r>
            <a:r>
              <a:rPr lang="zh-CN" altLang="zh-CN" sz="2800" b="1" dirty="0"/>
              <a:t>息</a:t>
            </a:r>
            <a:r>
              <a:rPr lang="en-US" altLang="zh-CN" sz="2800" b="1" dirty="0"/>
              <a:t> </a:t>
            </a:r>
            <a:r>
              <a:rPr lang="zh-CN" altLang="zh-CN" sz="2800" b="1" dirty="0"/>
              <a:t>框</a:t>
            </a:r>
          </a:p>
        </p:txBody>
      </p:sp>
      <p:sp>
        <p:nvSpPr>
          <p:cNvPr id="3" name="TextBox 2"/>
          <p:cNvSpPr txBox="1"/>
          <p:nvPr/>
        </p:nvSpPr>
        <p:spPr>
          <a:xfrm>
            <a:off x="946298" y="1318437"/>
            <a:ext cx="10154093" cy="646331"/>
          </a:xfrm>
          <a:prstGeom prst="rect">
            <a:avLst/>
          </a:prstGeom>
          <a:noFill/>
        </p:spPr>
        <p:txBody>
          <a:bodyPr wrap="square" rtlCol="0">
            <a:spAutoFit/>
          </a:bodyPr>
          <a:lstStyle/>
          <a:p>
            <a:pPr indent="446088"/>
            <a:r>
              <a:rPr lang="zh-CN" altLang="zh-CN" dirty="0"/>
              <a:t>“默认按钮”是指在消息对话框中一开始具有输入焦点的按钮，在按钮周围有一个黑色虚框，这样，用户可直接通过单击</a:t>
            </a:r>
            <a:r>
              <a:rPr lang="en-US" altLang="zh-CN" dirty="0"/>
              <a:t>Enter</a:t>
            </a:r>
            <a:r>
              <a:rPr lang="zh-CN" altLang="zh-CN" dirty="0"/>
              <a:t>键来选择该按钮。如下代码弹出的对话框如图</a:t>
            </a:r>
            <a:r>
              <a:rPr lang="en-US" altLang="zh-CN" baseline="-25000" dirty="0"/>
              <a:t> </a:t>
            </a:r>
            <a:r>
              <a:rPr lang="en-US" altLang="zh-CN" dirty="0"/>
              <a:t>4.28</a:t>
            </a:r>
            <a:r>
              <a:rPr lang="zh-CN" altLang="zh-CN" dirty="0"/>
              <a:t>所示</a:t>
            </a:r>
            <a:r>
              <a:rPr lang="zh-CN" altLang="zh-CN" dirty="0" smtClean="0"/>
              <a:t>。</a:t>
            </a:r>
            <a:endParaRPr lang="zh-CN" altLang="zh-CN" dirty="0"/>
          </a:p>
        </p:txBody>
      </p:sp>
      <p:pic>
        <p:nvPicPr>
          <p:cNvPr id="337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209" y="2093433"/>
            <a:ext cx="3252381" cy="1912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27051" y="4465674"/>
            <a:ext cx="9813851" cy="646986"/>
          </a:xfrm>
          <a:prstGeom prst="roundRect">
            <a:avLst/>
          </a:prstGeom>
          <a:solidFill>
            <a:srgbClr val="EDD0D0"/>
          </a:solidFill>
        </p:spPr>
        <p:txBody>
          <a:bodyPr wrap="square" rtlCol="0">
            <a:spAutoFit/>
          </a:bodyPr>
          <a:lstStyle/>
          <a:p>
            <a:r>
              <a:rPr lang="en-US" altLang="zh-CN" sz="1600" dirty="0" err="1"/>
              <a:t>MessageBox.Show</a:t>
            </a:r>
            <a:r>
              <a:rPr lang="en-US" altLang="zh-CN" sz="1600" dirty="0"/>
              <a:t>("</a:t>
            </a:r>
            <a:r>
              <a:rPr lang="zh-CN" altLang="zh-CN" sz="1600" dirty="0"/>
              <a:t>用户名或密码不正确</a:t>
            </a:r>
            <a:r>
              <a:rPr lang="en-US" altLang="zh-CN" sz="1600" dirty="0"/>
              <a:t>,</a:t>
            </a:r>
            <a:r>
              <a:rPr lang="zh-CN" altLang="zh-CN" sz="1600" dirty="0"/>
              <a:t>要重新输入吗？</a:t>
            </a:r>
            <a:r>
              <a:rPr lang="en-US" altLang="zh-CN" sz="1600" dirty="0"/>
              <a:t>","</a:t>
            </a:r>
            <a:r>
              <a:rPr lang="zh-CN" altLang="zh-CN" sz="1600" dirty="0"/>
              <a:t>提示</a:t>
            </a:r>
            <a:r>
              <a:rPr lang="en-US" altLang="zh-CN" sz="1600" dirty="0"/>
              <a:t>",</a:t>
            </a:r>
            <a:r>
              <a:rPr lang="en-US" altLang="zh-CN" sz="1600" dirty="0" err="1"/>
              <a:t>MessageBoxButtons.OKCancel</a:t>
            </a:r>
            <a:endParaRPr lang="zh-CN" altLang="zh-CN" sz="1600" dirty="0"/>
          </a:p>
          <a:p>
            <a:r>
              <a:rPr lang="en-US" altLang="zh-CN" sz="1600" dirty="0"/>
              <a:t>							</a:t>
            </a:r>
            <a:r>
              <a:rPr lang="en-US" altLang="zh-CN" sz="1600" dirty="0" smtClean="0"/>
              <a:t>,</a:t>
            </a:r>
            <a:r>
              <a:rPr lang="en-US" altLang="zh-CN" sz="1600" dirty="0" err="1"/>
              <a:t>MessageBoxIcon.Information</a:t>
            </a:r>
            <a:r>
              <a:rPr lang="en-US" altLang="zh-CN" sz="1600" dirty="0" smtClean="0"/>
              <a:t>);</a:t>
            </a:r>
            <a:endParaRPr lang="zh-CN" altLang="zh-CN" sz="1600" dirty="0"/>
          </a:p>
        </p:txBody>
      </p:sp>
    </p:spTree>
    <p:extLst>
      <p:ext uri="{BB962C8B-B14F-4D97-AF65-F5344CB8AC3E}">
        <p14:creationId xmlns:p14="http://schemas.microsoft.com/office/powerpoint/2010/main" val="26869431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消</a:t>
            </a:r>
            <a:r>
              <a:rPr lang="en-US" altLang="zh-CN" sz="2800" b="1" dirty="0"/>
              <a:t> </a:t>
            </a:r>
            <a:r>
              <a:rPr lang="zh-CN" altLang="zh-CN" sz="2800" b="1" dirty="0"/>
              <a:t>息</a:t>
            </a:r>
            <a:r>
              <a:rPr lang="en-US" altLang="zh-CN" sz="2800" b="1" dirty="0"/>
              <a:t> </a:t>
            </a:r>
            <a:r>
              <a:rPr lang="zh-CN" altLang="zh-CN" sz="2800" b="1" dirty="0"/>
              <a:t>框</a:t>
            </a:r>
          </a:p>
        </p:txBody>
      </p:sp>
      <p:sp>
        <p:nvSpPr>
          <p:cNvPr id="3" name="TextBox 2"/>
          <p:cNvSpPr txBox="1"/>
          <p:nvPr/>
        </p:nvSpPr>
        <p:spPr>
          <a:xfrm>
            <a:off x="1073888" y="1286540"/>
            <a:ext cx="9856382" cy="369332"/>
          </a:xfrm>
          <a:prstGeom prst="rect">
            <a:avLst/>
          </a:prstGeom>
          <a:noFill/>
        </p:spPr>
        <p:txBody>
          <a:bodyPr wrap="square" rtlCol="0">
            <a:spAutoFit/>
          </a:bodyPr>
          <a:lstStyle/>
          <a:p>
            <a:r>
              <a:rPr lang="en-US" altLang="zh-CN" dirty="0" err="1"/>
              <a:t>MessageBoxButton</a:t>
            </a:r>
            <a:r>
              <a:rPr lang="zh-CN" altLang="zh-CN" dirty="0"/>
              <a:t>、</a:t>
            </a:r>
            <a:r>
              <a:rPr lang="en-US" altLang="zh-CN" dirty="0" err="1"/>
              <a:t>MessageBoxIcon</a:t>
            </a:r>
            <a:r>
              <a:rPr lang="zh-CN" altLang="zh-CN" dirty="0"/>
              <a:t>和</a:t>
            </a:r>
            <a:r>
              <a:rPr lang="en-US" altLang="zh-CN" dirty="0" err="1"/>
              <a:t>MessageBoxDefaultButton</a:t>
            </a:r>
            <a:r>
              <a:rPr lang="zh-CN" altLang="zh-CN" dirty="0"/>
              <a:t>参数的枚举值如表</a:t>
            </a:r>
            <a:r>
              <a:rPr lang="en-US" altLang="zh-CN" dirty="0"/>
              <a:t>4.13</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647111356"/>
              </p:ext>
            </p:extLst>
          </p:nvPr>
        </p:nvGraphicFramePr>
        <p:xfrm>
          <a:off x="2074869" y="1922684"/>
          <a:ext cx="7696452" cy="4148506"/>
        </p:xfrm>
        <a:graphic>
          <a:graphicData uri="http://schemas.openxmlformats.org/drawingml/2006/table">
            <a:tbl>
              <a:tblPr/>
              <a:tblGrid>
                <a:gridCol w="1693930"/>
                <a:gridCol w="3001261"/>
                <a:gridCol w="3001261"/>
              </a:tblGrid>
              <a:tr h="246480">
                <a:tc>
                  <a:txBody>
                    <a:bodyPr/>
                    <a:lstStyle/>
                    <a:p>
                      <a:pPr algn="ctr">
                        <a:lnSpc>
                          <a:spcPts val="1400"/>
                        </a:lnSpc>
                        <a:spcAft>
                          <a:spcPts val="0"/>
                        </a:spcAft>
                      </a:pPr>
                      <a:r>
                        <a:rPr lang="zh-CN" sz="1400" kern="100">
                          <a:effectLst/>
                          <a:latin typeface="Times New Roman"/>
                          <a:ea typeface="宋体"/>
                          <a:cs typeface="Times New Roman"/>
                        </a:rPr>
                        <a:t>类</a:t>
                      </a:r>
                      <a:r>
                        <a:rPr lang="en-US" sz="1400" kern="100">
                          <a:effectLst/>
                          <a:latin typeface="Times New Roman"/>
                          <a:ea typeface="宋体"/>
                          <a:cs typeface="Times New Roman"/>
                        </a:rPr>
                        <a:t>    </a:t>
                      </a:r>
                      <a:r>
                        <a:rPr lang="zh-CN" sz="1400" kern="100">
                          <a:effectLst/>
                          <a:latin typeface="Times New Roman"/>
                          <a:ea typeface="宋体"/>
                          <a:cs typeface="Times New Roman"/>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cs typeface="Times New Roman"/>
                        </a:rPr>
                        <a:t>枚</a:t>
                      </a:r>
                      <a:r>
                        <a:rPr lang="en-US" sz="1400" kern="100">
                          <a:effectLst/>
                          <a:latin typeface="Times New Roman"/>
                          <a:ea typeface="宋体"/>
                          <a:cs typeface="Times New Roman"/>
                        </a:rPr>
                        <a:t>  </a:t>
                      </a:r>
                      <a:r>
                        <a:rPr lang="zh-CN" sz="1400" kern="100">
                          <a:effectLst/>
                          <a:latin typeface="Times New Roman"/>
                          <a:ea typeface="宋体"/>
                          <a:cs typeface="Times New Roman"/>
                        </a:rPr>
                        <a:t>举</a:t>
                      </a:r>
                      <a:r>
                        <a:rPr lang="en-US" sz="1400" kern="100">
                          <a:effectLst/>
                          <a:latin typeface="Times New Roman"/>
                          <a:ea typeface="宋体"/>
                          <a:cs typeface="Times New Roman"/>
                        </a:rPr>
                        <a:t>  </a:t>
                      </a:r>
                      <a:r>
                        <a:rPr lang="zh-CN" sz="1400" kern="100">
                          <a:effectLst/>
                          <a:latin typeface="Times New Roman"/>
                          <a:ea typeface="宋体"/>
                          <a:cs typeface="Times New Roman"/>
                        </a:rPr>
                        <a:t>值</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cs typeface="Times New Roman"/>
                        </a:rPr>
                        <a:t>说</a:t>
                      </a:r>
                      <a:r>
                        <a:rPr lang="en-US" sz="1400" kern="100">
                          <a:effectLst/>
                          <a:latin typeface="Times New Roman"/>
                          <a:ea typeface="宋体"/>
                          <a:cs typeface="Times New Roman"/>
                        </a:rPr>
                        <a:t>    </a:t>
                      </a:r>
                      <a:r>
                        <a:rPr lang="zh-CN" sz="1400" kern="100">
                          <a:effectLst/>
                          <a:latin typeface="Times New Roman"/>
                          <a:ea typeface="宋体"/>
                          <a:cs typeface="Times New Roman"/>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46480">
                <a:tc rowSpan="6">
                  <a:txBody>
                    <a:bodyPr/>
                    <a:lstStyle/>
                    <a:p>
                      <a:pPr algn="just">
                        <a:lnSpc>
                          <a:spcPts val="1400"/>
                        </a:lnSpc>
                        <a:spcAft>
                          <a:spcPts val="0"/>
                        </a:spcAft>
                      </a:pPr>
                      <a:r>
                        <a:rPr lang="en-US" sz="1400" kern="100">
                          <a:effectLst/>
                          <a:latin typeface="Times New Roman"/>
                          <a:ea typeface="宋体"/>
                          <a:cs typeface="Times New Roman"/>
                        </a:rPr>
                        <a:t>MessageBoxButtons</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cs typeface="Times New Roman"/>
                        </a:rPr>
                        <a:t>OK</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消息框包含【确定】按钮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6480">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OKCancel</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消息框包含【确定】和【取消】按钮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6017">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AbortRetryIgnore</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消息框包含【中止】、【重试】和【忽略】按钮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6017">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YesNoCancel</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消息框包含【是】、【否】和【取消】按钮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6480">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YesNo</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消息框包含【是】和【否】按钮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6480">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RetryCancel</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消息框包含【重试】和【取消】按钮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rowSpan="5">
                  <a:txBody>
                    <a:bodyPr/>
                    <a:lstStyle/>
                    <a:p>
                      <a:pPr algn="just">
                        <a:lnSpc>
                          <a:spcPts val="1400"/>
                        </a:lnSpc>
                        <a:spcAft>
                          <a:spcPts val="0"/>
                        </a:spcAft>
                      </a:pPr>
                      <a:r>
                        <a:rPr lang="en-US" sz="1400" kern="100">
                          <a:effectLst/>
                          <a:latin typeface="Times New Roman"/>
                          <a:ea typeface="宋体"/>
                          <a:cs typeface="Times New Roman"/>
                        </a:rPr>
                        <a:t>MessageBoxIcon</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cs typeface="Times New Roman"/>
                        </a:rPr>
                        <a:t>None</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消息框未包含符号</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Hand</a:t>
                      </a:r>
                      <a:r>
                        <a:rPr lang="zh-CN" sz="1400" kern="100">
                          <a:effectLst/>
                          <a:latin typeface="Times New Roman"/>
                          <a:ea typeface="宋体"/>
                          <a:cs typeface="Times New Roman"/>
                        </a:rPr>
                        <a:t>、</a:t>
                      </a:r>
                      <a:r>
                        <a:rPr lang="en-US" sz="1400" kern="100">
                          <a:effectLst/>
                          <a:latin typeface="Times New Roman"/>
                          <a:ea typeface="宋体"/>
                          <a:cs typeface="Times New Roman"/>
                        </a:rPr>
                        <a:t>Error</a:t>
                      </a:r>
                      <a:r>
                        <a:rPr lang="zh-CN" sz="1400" kern="100">
                          <a:effectLst/>
                          <a:latin typeface="Times New Roman"/>
                          <a:ea typeface="宋体"/>
                          <a:cs typeface="Times New Roman"/>
                        </a:rPr>
                        <a:t>、</a:t>
                      </a:r>
                      <a:r>
                        <a:rPr lang="en-US" sz="1400" kern="100">
                          <a:effectLst/>
                          <a:latin typeface="Times New Roman"/>
                          <a:ea typeface="宋体"/>
                          <a:cs typeface="Times New Roman"/>
                        </a:rPr>
                        <a:t>Stop</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ts val="1400"/>
                        </a:lnSpc>
                        <a:spcAft>
                          <a:spcPts val="0"/>
                        </a:spcAft>
                      </a:pPr>
                      <a:r>
                        <a:rPr lang="zh-CN" sz="1400" kern="100">
                          <a:effectLst/>
                          <a:latin typeface="Times New Roman"/>
                          <a:ea typeface="宋体"/>
                          <a:cs typeface="Times New Roman"/>
                        </a:rPr>
                        <a:t>表示图标为</a:t>
                      </a:r>
                      <a:r>
                        <a:rPr lang="en-US" sz="1400" kern="100">
                          <a:effectLst/>
                          <a:latin typeface="Times New Roman"/>
                          <a:ea typeface="宋体"/>
                          <a:cs typeface="Times New Roman"/>
                        </a:rPr>
                        <a:t> </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Question</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ts val="1400"/>
                        </a:lnSpc>
                        <a:spcAft>
                          <a:spcPts val="0"/>
                        </a:spcAft>
                      </a:pPr>
                      <a:r>
                        <a:rPr lang="zh-CN" sz="1400" kern="100">
                          <a:effectLst/>
                          <a:latin typeface="Times New Roman"/>
                          <a:ea typeface="宋体"/>
                          <a:cs typeface="Times New Roman"/>
                        </a:rPr>
                        <a:t>表示图标为</a:t>
                      </a:r>
                      <a:r>
                        <a:rPr lang="en-US" sz="1400" kern="100">
                          <a:effectLst/>
                          <a:latin typeface="Times New Roman"/>
                          <a:ea typeface="宋体"/>
                          <a:cs typeface="Times New Roman"/>
                        </a:rPr>
                        <a:t> </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Exclamation</a:t>
                      </a:r>
                      <a:r>
                        <a:rPr lang="zh-CN" sz="1400" kern="100">
                          <a:effectLst/>
                          <a:latin typeface="Times New Roman"/>
                          <a:ea typeface="宋体"/>
                          <a:cs typeface="Times New Roman"/>
                        </a:rPr>
                        <a:t>、</a:t>
                      </a:r>
                      <a:r>
                        <a:rPr lang="en-US" sz="1400" kern="100">
                          <a:effectLst/>
                          <a:latin typeface="Times New Roman"/>
                          <a:ea typeface="宋体"/>
                          <a:cs typeface="Times New Roman"/>
                        </a:rPr>
                        <a:t>Warning</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ts val="1400"/>
                        </a:lnSpc>
                        <a:spcAft>
                          <a:spcPts val="0"/>
                        </a:spcAft>
                      </a:pPr>
                      <a:r>
                        <a:rPr lang="zh-CN" sz="1400" kern="100">
                          <a:effectLst/>
                          <a:latin typeface="Times New Roman"/>
                          <a:ea typeface="宋体"/>
                          <a:cs typeface="Times New Roman"/>
                        </a:rPr>
                        <a:t>表示图标为</a:t>
                      </a:r>
                      <a:r>
                        <a:rPr lang="en-US" sz="1400" kern="100">
                          <a:effectLst/>
                          <a:latin typeface="Times New Roman"/>
                          <a:ea typeface="宋体"/>
                          <a:cs typeface="Times New Roman"/>
                        </a:rPr>
                        <a:t> </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Asterisk</a:t>
                      </a:r>
                      <a:r>
                        <a:rPr lang="zh-CN" sz="1400" kern="100">
                          <a:effectLst/>
                          <a:latin typeface="Times New Roman"/>
                          <a:ea typeface="宋体"/>
                          <a:cs typeface="Times New Roman"/>
                        </a:rPr>
                        <a:t>、</a:t>
                      </a:r>
                      <a:r>
                        <a:rPr lang="en-US" sz="1400" kern="100">
                          <a:effectLst/>
                          <a:latin typeface="Times New Roman"/>
                          <a:ea typeface="宋体"/>
                          <a:cs typeface="Times New Roman"/>
                        </a:rPr>
                        <a:t>Information</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fontAlgn="ctr">
                        <a:lnSpc>
                          <a:spcPts val="1400"/>
                        </a:lnSpc>
                        <a:spcAft>
                          <a:spcPts val="0"/>
                        </a:spcAft>
                      </a:pPr>
                      <a:r>
                        <a:rPr lang="zh-CN" sz="1400" kern="100">
                          <a:effectLst/>
                          <a:latin typeface="Times New Roman"/>
                          <a:ea typeface="宋体"/>
                          <a:cs typeface="Times New Roman"/>
                        </a:rPr>
                        <a:t>表示图标为</a:t>
                      </a:r>
                      <a:r>
                        <a:rPr lang="en-US" sz="1400" kern="100">
                          <a:effectLst/>
                          <a:latin typeface="Times New Roman"/>
                          <a:ea typeface="宋体"/>
                          <a:cs typeface="Times New Roman"/>
                        </a:rPr>
                        <a:t> </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rowSpan="3">
                  <a:txBody>
                    <a:bodyPr/>
                    <a:lstStyle/>
                    <a:p>
                      <a:pPr algn="just">
                        <a:lnSpc>
                          <a:spcPts val="1400"/>
                        </a:lnSpc>
                        <a:spcAft>
                          <a:spcPts val="0"/>
                        </a:spcAft>
                      </a:pPr>
                      <a:r>
                        <a:rPr lang="en-US" sz="1400" kern="100">
                          <a:effectLst/>
                          <a:latin typeface="Times New Roman"/>
                          <a:ea typeface="宋体"/>
                          <a:cs typeface="Times New Roman"/>
                        </a:rPr>
                        <a:t>MessageBoxDefaultButton</a:t>
                      </a:r>
                      <a:endParaRPr lang="zh-CN" sz="1400" kern="100">
                        <a:effectLst/>
                        <a:latin typeface="Times New Roman"/>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cs typeface="Times New Roman"/>
                        </a:rPr>
                        <a:t>Button1</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消息框上的第一个按钮是默认按钮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Button2</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cs typeface="Times New Roman"/>
                        </a:rPr>
                        <a:t>消息框上的第二个按钮是默认按钮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009">
                <a:tc vMerge="1">
                  <a:txBody>
                    <a:bodyPr/>
                    <a:lstStyle/>
                    <a:p>
                      <a:endParaRPr lang="zh-CN" altLang="en-US"/>
                    </a:p>
                  </a:txBody>
                  <a:tcPr/>
                </a:tc>
                <a:tc>
                  <a:txBody>
                    <a:bodyPr/>
                    <a:lstStyle/>
                    <a:p>
                      <a:pPr algn="just">
                        <a:lnSpc>
                          <a:spcPts val="1400"/>
                        </a:lnSpc>
                        <a:spcAft>
                          <a:spcPts val="0"/>
                        </a:spcAft>
                      </a:pPr>
                      <a:r>
                        <a:rPr lang="en-US" sz="1400" kern="100">
                          <a:effectLst/>
                          <a:latin typeface="Times New Roman"/>
                          <a:ea typeface="宋体"/>
                          <a:cs typeface="Times New Roman"/>
                        </a:rPr>
                        <a:t>Button3</a:t>
                      </a:r>
                      <a:endParaRPr lang="zh-CN" sz="1400" kern="1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cs typeface="Times New Roman"/>
                        </a:rPr>
                        <a:t>消息框上的第三个按钮是默认按钮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482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8299" y="4405534"/>
            <a:ext cx="184854" cy="184854"/>
          </a:xfrm>
          <a:prstGeom prst="rect">
            <a:avLst/>
          </a:prstGeom>
          <a:noFill/>
          <a:extLst>
            <a:ext uri="{909E8E84-426E-40DD-AFC4-6F175D3DCCD1}">
              <a14:hiddenFill xmlns:a14="http://schemas.microsoft.com/office/drawing/2010/main">
                <a:solidFill>
                  <a:srgbClr val="FFFFFF"/>
                </a:solidFill>
              </a14:hiddenFill>
            </a:ext>
          </a:extLst>
        </p:spPr>
      </p:pic>
      <p:pic>
        <p:nvPicPr>
          <p:cNvPr id="34819"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666" y="4628815"/>
            <a:ext cx="184854" cy="184854"/>
          </a:xfrm>
          <a:prstGeom prst="rect">
            <a:avLst/>
          </a:prstGeom>
          <a:noFill/>
          <a:extLst>
            <a:ext uri="{909E8E84-426E-40DD-AFC4-6F175D3DCCD1}">
              <a14:hiddenFill xmlns:a14="http://schemas.microsoft.com/office/drawing/2010/main">
                <a:solidFill>
                  <a:srgbClr val="FFFFFF"/>
                </a:solidFill>
              </a14:hiddenFill>
            </a:ext>
          </a:extLst>
        </p:spPr>
      </p:pic>
      <p:pic>
        <p:nvPicPr>
          <p:cNvPr id="34818"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653" y="4888031"/>
            <a:ext cx="201133" cy="170189"/>
          </a:xfrm>
          <a:prstGeom prst="rect">
            <a:avLst/>
          </a:prstGeom>
          <a:noFill/>
          <a:extLst>
            <a:ext uri="{909E8E84-426E-40DD-AFC4-6F175D3DCCD1}">
              <a14:hiddenFill xmlns:a14="http://schemas.microsoft.com/office/drawing/2010/main">
                <a:solidFill>
                  <a:srgbClr val="FFFFFF"/>
                </a:solidFill>
              </a14:hiddenFill>
            </a:ext>
          </a:extLst>
        </p:spPr>
      </p:pic>
      <p:pic>
        <p:nvPicPr>
          <p:cNvPr id="34817"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653" y="5130650"/>
            <a:ext cx="201133" cy="20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1216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61049" y="3382877"/>
            <a:ext cx="2243507" cy="482919"/>
          </a:xfrm>
          <a:prstGeom prst="rect">
            <a:avLst/>
          </a:prstGeom>
        </p:spPr>
        <p:txBody>
          <a:bodyPr wrap="square" lIns="144000" tIns="0" rIns="144000" bIns="0">
            <a:noAutofit/>
          </a:bodyPr>
          <a:lstStyle/>
          <a:p>
            <a:r>
              <a:rPr lang="zh-CN" altLang="zh-CN" sz="2800" b="1" dirty="0"/>
              <a:t>模式对话框</a:t>
            </a:r>
          </a:p>
        </p:txBody>
      </p:sp>
    </p:spTree>
    <p:extLst>
      <p:ext uri="{BB962C8B-B14F-4D97-AF65-F5344CB8AC3E}">
        <p14:creationId xmlns:p14="http://schemas.microsoft.com/office/powerpoint/2010/main" val="282541010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模式对话框</a:t>
            </a:r>
          </a:p>
        </p:txBody>
      </p:sp>
      <p:sp>
        <p:nvSpPr>
          <p:cNvPr id="3" name="TextBox 2"/>
          <p:cNvSpPr txBox="1"/>
          <p:nvPr/>
        </p:nvSpPr>
        <p:spPr>
          <a:xfrm>
            <a:off x="978195" y="1499191"/>
            <a:ext cx="10015870" cy="923330"/>
          </a:xfrm>
          <a:prstGeom prst="rect">
            <a:avLst/>
          </a:prstGeom>
          <a:noFill/>
        </p:spPr>
        <p:txBody>
          <a:bodyPr wrap="square" rtlCol="0">
            <a:spAutoFit/>
          </a:bodyPr>
          <a:lstStyle/>
          <a:p>
            <a:pPr indent="446088"/>
            <a:r>
              <a:rPr lang="zh-CN" altLang="zh-CN" dirty="0"/>
              <a:t>要把一个窗体作为模式对话框使用，调用</a:t>
            </a:r>
            <a:r>
              <a:rPr lang="en-US" altLang="zh-CN" baseline="-25000" dirty="0"/>
              <a:t> </a:t>
            </a:r>
            <a:r>
              <a:rPr lang="en-US" altLang="zh-CN" dirty="0"/>
              <a:t>Form</a:t>
            </a:r>
            <a:r>
              <a:rPr lang="en-US" altLang="zh-CN" baseline="-25000" dirty="0"/>
              <a:t> </a:t>
            </a:r>
            <a:r>
              <a:rPr lang="zh-CN" altLang="zh-CN" dirty="0"/>
              <a:t>类的</a:t>
            </a:r>
            <a:r>
              <a:rPr lang="en-US" altLang="zh-CN" baseline="-25000" dirty="0"/>
              <a:t> </a:t>
            </a:r>
            <a:r>
              <a:rPr lang="en-US" altLang="zh-CN" dirty="0" err="1"/>
              <a:t>ShowDialog</a:t>
            </a:r>
            <a:r>
              <a:rPr lang="en-US" altLang="zh-CN" dirty="0"/>
              <a:t>()</a:t>
            </a:r>
            <a:r>
              <a:rPr lang="zh-CN" altLang="zh-CN" dirty="0"/>
              <a:t>方法即可。</a:t>
            </a:r>
            <a:r>
              <a:rPr lang="en-US" altLang="zh-CN" dirty="0" err="1"/>
              <a:t>ShowDialog</a:t>
            </a:r>
            <a:r>
              <a:rPr lang="en-US" altLang="zh-CN" dirty="0"/>
              <a:t>()</a:t>
            </a:r>
            <a:r>
              <a:rPr lang="zh-CN" altLang="zh-CN" dirty="0"/>
              <a:t>方法返回一个</a:t>
            </a:r>
            <a:r>
              <a:rPr lang="en-US" altLang="zh-CN" dirty="0" err="1"/>
              <a:t>DialogResult</a:t>
            </a:r>
            <a:r>
              <a:rPr lang="en-US" altLang="zh-CN" baseline="-25000" dirty="0"/>
              <a:t> </a:t>
            </a:r>
            <a:r>
              <a:rPr lang="zh-CN" altLang="zh-CN" dirty="0"/>
              <a:t>值，通知用户对话框中的哪个按钮被单击。</a:t>
            </a:r>
            <a:r>
              <a:rPr lang="en-US" altLang="zh-CN" dirty="0" err="1"/>
              <a:t>DialogResult</a:t>
            </a:r>
            <a:r>
              <a:rPr lang="zh-CN" altLang="zh-CN" dirty="0"/>
              <a:t>是一个枚举类型，表</a:t>
            </a:r>
            <a:r>
              <a:rPr lang="en-US" altLang="zh-CN" baseline="-25000" dirty="0"/>
              <a:t> </a:t>
            </a:r>
            <a:r>
              <a:rPr lang="en-US" altLang="zh-CN" dirty="0"/>
              <a:t>4.14</a:t>
            </a:r>
            <a:r>
              <a:rPr lang="zh-CN" altLang="zh-CN" dirty="0"/>
              <a:t>给出了它的成员及其描述</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1652251228"/>
              </p:ext>
            </p:extLst>
          </p:nvPr>
        </p:nvGraphicFramePr>
        <p:xfrm>
          <a:off x="1924493" y="2593514"/>
          <a:ext cx="8548577" cy="1893425"/>
        </p:xfrm>
        <a:graphic>
          <a:graphicData uri="http://schemas.openxmlformats.org/drawingml/2006/table">
            <a:tbl>
              <a:tblPr firstRow="1" firstCol="1" lastRow="1" lastCol="1" bandRow="1" bandCol="1"/>
              <a:tblGrid>
                <a:gridCol w="1179843"/>
                <a:gridCol w="2775169"/>
                <a:gridCol w="876425"/>
                <a:gridCol w="3717140"/>
              </a:tblGrid>
              <a:tr h="378685">
                <a:tc>
                  <a:txBody>
                    <a:bodyPr/>
                    <a:lstStyle/>
                    <a:p>
                      <a:pPr algn="ctr">
                        <a:lnSpc>
                          <a:spcPts val="1400"/>
                        </a:lnSpc>
                        <a:spcAft>
                          <a:spcPts val="0"/>
                        </a:spcAft>
                      </a:pPr>
                      <a:r>
                        <a:rPr lang="zh-CN" sz="1400" kern="100">
                          <a:effectLst/>
                          <a:latin typeface="Times New Roman"/>
                          <a:ea typeface="宋体"/>
                        </a:rPr>
                        <a:t>成 </a:t>
                      </a:r>
                      <a:r>
                        <a:rPr lang="en-US" sz="1400" kern="100">
                          <a:effectLst/>
                          <a:latin typeface="Times New Roman"/>
                          <a:ea typeface="宋体"/>
                        </a:rPr>
                        <a:t>   </a:t>
                      </a:r>
                      <a:r>
                        <a:rPr lang="zh-CN" sz="1400" kern="100">
                          <a:effectLst/>
                          <a:latin typeface="Times New Roman"/>
                          <a:ea typeface="宋体"/>
                        </a:rPr>
                        <a:t>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描 </a:t>
                      </a:r>
                      <a:r>
                        <a:rPr lang="en-US" sz="1400" kern="100">
                          <a:effectLst/>
                          <a:latin typeface="Times New Roman"/>
                          <a:ea typeface="宋体"/>
                        </a:rPr>
                        <a:t>   </a:t>
                      </a:r>
                      <a:r>
                        <a:rPr lang="zh-CN" sz="1400" kern="100">
                          <a:effectLst/>
                          <a:latin typeface="Times New Roman"/>
                          <a:ea typeface="宋体"/>
                        </a:rPr>
                        <a:t>述</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成</a:t>
                      </a:r>
                      <a:r>
                        <a:rPr lang="en-US" sz="1400" kern="100">
                          <a:effectLst/>
                          <a:latin typeface="Times New Roman"/>
                          <a:ea typeface="宋体"/>
                        </a:rPr>
                        <a:t>    </a:t>
                      </a:r>
                      <a:r>
                        <a:rPr lang="zh-CN" sz="1400" kern="100">
                          <a:effectLst/>
                          <a:latin typeface="Times New Roman"/>
                          <a:ea typeface="宋体"/>
                        </a:rPr>
                        <a:t>员</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描 </a:t>
                      </a:r>
                      <a:r>
                        <a:rPr lang="en-US" sz="1400" kern="100">
                          <a:effectLst/>
                          <a:latin typeface="Times New Roman"/>
                          <a:ea typeface="宋体"/>
                        </a:rPr>
                        <a:t>   </a:t>
                      </a:r>
                      <a:r>
                        <a:rPr lang="zh-CN" sz="1400" kern="100">
                          <a:effectLst/>
                          <a:latin typeface="Times New Roman"/>
                          <a:ea typeface="宋体"/>
                        </a:rPr>
                        <a:t>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78685">
                <a:tc>
                  <a:txBody>
                    <a:bodyPr/>
                    <a:lstStyle/>
                    <a:p>
                      <a:pPr algn="just">
                        <a:lnSpc>
                          <a:spcPts val="1400"/>
                        </a:lnSpc>
                        <a:spcAft>
                          <a:spcPts val="0"/>
                        </a:spcAft>
                      </a:pPr>
                      <a:r>
                        <a:rPr lang="en-US" sz="1400" kern="100">
                          <a:effectLst/>
                          <a:latin typeface="Times New Roman"/>
                          <a:ea typeface="宋体"/>
                        </a:rPr>
                        <a:t>Abort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Abort</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None</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意味着模式对话框仍在运行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685">
                <a:tc>
                  <a:txBody>
                    <a:bodyPr/>
                    <a:lstStyle/>
                    <a:p>
                      <a:pPr algn="just">
                        <a:lnSpc>
                          <a:spcPts val="1400"/>
                        </a:lnSpc>
                        <a:spcAft>
                          <a:spcPts val="0"/>
                        </a:spcAft>
                      </a:pPr>
                      <a:r>
                        <a:rPr lang="en-US" sz="1400" kern="100">
                          <a:effectLst/>
                          <a:latin typeface="Times New Roman"/>
                          <a:ea typeface="宋体"/>
                        </a:rPr>
                        <a:t>Cancel</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Cancel</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Ok</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Ok</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685">
                <a:tc>
                  <a:txBody>
                    <a:bodyPr/>
                    <a:lstStyle/>
                    <a:p>
                      <a:pPr algn="just">
                        <a:lnSpc>
                          <a:spcPts val="1400"/>
                        </a:lnSpc>
                        <a:spcAft>
                          <a:spcPts val="0"/>
                        </a:spcAft>
                      </a:pPr>
                      <a:r>
                        <a:rPr lang="en-US" sz="1400" kern="100">
                          <a:effectLst/>
                          <a:latin typeface="Times New Roman"/>
                          <a:ea typeface="宋体"/>
                        </a:rPr>
                        <a:t>Ignore</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Ignore</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Retry</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Retry</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685">
                <a:tc>
                  <a:txBody>
                    <a:bodyPr/>
                    <a:lstStyle/>
                    <a:p>
                      <a:pPr algn="just">
                        <a:lnSpc>
                          <a:spcPts val="1400"/>
                        </a:lnSpc>
                        <a:spcAft>
                          <a:spcPts val="0"/>
                        </a:spcAft>
                      </a:pPr>
                      <a:r>
                        <a:rPr lang="en-US" sz="1400" kern="100">
                          <a:effectLst/>
                          <a:latin typeface="Times New Roman"/>
                          <a:ea typeface="宋体"/>
                        </a:rPr>
                        <a:t>No</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当【</a:t>
                      </a:r>
                      <a:r>
                        <a:rPr lang="en-US" sz="1400" kern="100">
                          <a:effectLst/>
                          <a:latin typeface="Times New Roman"/>
                          <a:ea typeface="宋体"/>
                        </a:rPr>
                        <a:t>No</a:t>
                      </a:r>
                      <a:r>
                        <a:rPr lang="zh-CN" sz="1400" kern="10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0">
                          <a:effectLst/>
                          <a:latin typeface="Times New Roman"/>
                          <a:ea typeface="宋体"/>
                        </a:rPr>
                        <a:t>Yes</a:t>
                      </a:r>
                      <a:endParaRPr lang="zh-CN" sz="1400" kern="10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当【</a:t>
                      </a:r>
                      <a:r>
                        <a:rPr lang="en-US" sz="1400" kern="100" dirty="0">
                          <a:effectLst/>
                          <a:latin typeface="Times New Roman"/>
                          <a:ea typeface="宋体"/>
                        </a:rPr>
                        <a:t>Yes</a:t>
                      </a:r>
                      <a:r>
                        <a:rPr lang="zh-CN" sz="1400" kern="100" dirty="0">
                          <a:effectLst/>
                          <a:latin typeface="Times New Roman"/>
                          <a:ea typeface="宋体"/>
                        </a:rPr>
                        <a:t>】按钮被单击时返回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66569712"/>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模式对话框</a:t>
            </a:r>
          </a:p>
        </p:txBody>
      </p:sp>
      <p:sp>
        <p:nvSpPr>
          <p:cNvPr id="3" name="TextBox 2"/>
          <p:cNvSpPr txBox="1"/>
          <p:nvPr/>
        </p:nvSpPr>
        <p:spPr>
          <a:xfrm>
            <a:off x="1307804" y="1456660"/>
            <a:ext cx="10143461" cy="369332"/>
          </a:xfrm>
          <a:prstGeom prst="rect">
            <a:avLst/>
          </a:prstGeom>
          <a:noFill/>
        </p:spPr>
        <p:txBody>
          <a:bodyPr wrap="square" rtlCol="0">
            <a:spAutoFit/>
          </a:bodyPr>
          <a:lstStyle/>
          <a:p>
            <a:r>
              <a:rPr lang="zh-CN" altLang="zh-CN" dirty="0"/>
              <a:t>通过给窗体的</a:t>
            </a:r>
            <a:r>
              <a:rPr lang="en-US" altLang="zh-CN" baseline="-25000" dirty="0"/>
              <a:t> </a:t>
            </a:r>
            <a:r>
              <a:rPr lang="en-US" altLang="zh-CN" dirty="0" err="1"/>
              <a:t>DialogResult</a:t>
            </a:r>
            <a:r>
              <a:rPr lang="en-US" altLang="zh-CN" baseline="-25000" dirty="0"/>
              <a:t> </a:t>
            </a:r>
            <a:r>
              <a:rPr lang="zh-CN" altLang="zh-CN" dirty="0"/>
              <a:t>属性赋一个合适的值，就可以设置对话框的返回值，如下所示</a:t>
            </a:r>
            <a:r>
              <a:rPr lang="zh-CN" altLang="zh-CN" dirty="0" smtClean="0"/>
              <a:t>：</a:t>
            </a:r>
            <a:endParaRPr lang="zh-CN" altLang="zh-CN" dirty="0"/>
          </a:p>
        </p:txBody>
      </p:sp>
      <p:sp>
        <p:nvSpPr>
          <p:cNvPr id="4" name="圆角矩形 3"/>
          <p:cNvSpPr/>
          <p:nvPr/>
        </p:nvSpPr>
        <p:spPr>
          <a:xfrm>
            <a:off x="1346428" y="1925897"/>
            <a:ext cx="9232967" cy="408623"/>
          </a:xfrm>
          <a:prstGeom prst="roundRect">
            <a:avLst/>
          </a:prstGeom>
          <a:solidFill>
            <a:srgbClr val="EDD0D0"/>
          </a:solidFill>
        </p:spPr>
        <p:txBody>
          <a:bodyPr wrap="square">
            <a:spAutoFit/>
          </a:bodyPr>
          <a:lstStyle/>
          <a:p>
            <a:r>
              <a:rPr lang="en-US" altLang="zh-CN" dirty="0" err="1"/>
              <a:t>this.DialogResult</a:t>
            </a:r>
            <a:r>
              <a:rPr lang="en-US" altLang="zh-CN" dirty="0"/>
              <a:t> = </a:t>
            </a:r>
            <a:r>
              <a:rPr lang="en-US" altLang="zh-CN" dirty="0" err="1"/>
              <a:t>DialogResult.Yes</a:t>
            </a:r>
            <a:r>
              <a:rPr lang="en-US" altLang="zh-CN" dirty="0"/>
              <a:t>;</a:t>
            </a:r>
            <a:endParaRPr lang="zh-CN" altLang="zh-CN" dirty="0"/>
          </a:p>
        </p:txBody>
      </p:sp>
      <p:sp>
        <p:nvSpPr>
          <p:cNvPr id="5" name="TextBox 4"/>
          <p:cNvSpPr txBox="1"/>
          <p:nvPr/>
        </p:nvSpPr>
        <p:spPr>
          <a:xfrm>
            <a:off x="818707" y="2456121"/>
            <a:ext cx="10072939" cy="1338828"/>
          </a:xfrm>
          <a:prstGeom prst="rect">
            <a:avLst/>
          </a:prstGeom>
          <a:noFill/>
        </p:spPr>
        <p:txBody>
          <a:bodyPr wrap="square" rtlCol="0">
            <a:spAutoFit/>
          </a:bodyPr>
          <a:lstStyle/>
          <a:p>
            <a:pPr indent="446088">
              <a:lnSpc>
                <a:spcPct val="150000"/>
              </a:lnSpc>
            </a:pPr>
            <a:r>
              <a:rPr lang="zh-CN" altLang="zh-CN" dirty="0"/>
              <a:t>给</a:t>
            </a:r>
            <a:r>
              <a:rPr lang="en-US" altLang="zh-CN" dirty="0" err="1"/>
              <a:t>DialogResult</a:t>
            </a:r>
            <a:r>
              <a:rPr lang="zh-CN" altLang="zh-CN" dirty="0"/>
              <a:t>属性赋值，通常是关闭对话框，或者返回控制发出</a:t>
            </a:r>
            <a:r>
              <a:rPr lang="en-US" altLang="zh-CN" dirty="0" err="1"/>
              <a:t>ShowDialog</a:t>
            </a:r>
            <a:r>
              <a:rPr lang="en-US" altLang="zh-CN" dirty="0"/>
              <a:t>()</a:t>
            </a:r>
            <a:r>
              <a:rPr lang="zh-CN" altLang="zh-CN" dirty="0"/>
              <a:t>请求的窗体。如果因某些原因想阻止该属性关闭对话框，可以使用</a:t>
            </a:r>
            <a:r>
              <a:rPr lang="en-US" altLang="zh-CN" dirty="0" err="1"/>
              <a:t>DialogResult.None</a:t>
            </a:r>
            <a:r>
              <a:rPr lang="zh-CN" altLang="zh-CN" dirty="0"/>
              <a:t>值，对话框将保持打开状态</a:t>
            </a:r>
            <a:r>
              <a:rPr lang="zh-CN" altLang="zh-CN" dirty="0" smtClean="0"/>
              <a:t>。</a:t>
            </a:r>
            <a:endParaRPr lang="zh-CN" altLang="zh-CN" dirty="0"/>
          </a:p>
        </p:txBody>
      </p:sp>
    </p:spTree>
    <p:extLst>
      <p:ext uri="{BB962C8B-B14F-4D97-AF65-F5344CB8AC3E}">
        <p14:creationId xmlns:p14="http://schemas.microsoft.com/office/powerpoint/2010/main" val="1159074530"/>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061049" y="3382877"/>
            <a:ext cx="2243507" cy="482919"/>
          </a:xfrm>
          <a:prstGeom prst="rect">
            <a:avLst/>
          </a:prstGeom>
        </p:spPr>
        <p:txBody>
          <a:bodyPr wrap="square" lIns="144000" tIns="0" rIns="144000" bIns="0">
            <a:noAutofit/>
          </a:bodyPr>
          <a:lstStyle/>
          <a:p>
            <a:r>
              <a:rPr lang="zh-CN" altLang="zh-CN" sz="2800" b="1" dirty="0"/>
              <a:t>通用对话框</a:t>
            </a:r>
          </a:p>
        </p:txBody>
      </p:sp>
      <p:sp>
        <p:nvSpPr>
          <p:cNvPr id="6" name="矩形 5"/>
          <p:cNvSpPr/>
          <p:nvPr/>
        </p:nvSpPr>
        <p:spPr>
          <a:xfrm>
            <a:off x="5283700" y="3956716"/>
            <a:ext cx="1707519"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．文件对话框</a:t>
            </a:r>
          </a:p>
        </p:txBody>
      </p:sp>
      <p:sp>
        <p:nvSpPr>
          <p:cNvPr id="7" name="矩形 6"/>
          <p:cNvSpPr/>
          <p:nvPr/>
        </p:nvSpPr>
        <p:spPr>
          <a:xfrm>
            <a:off x="6308947" y="4445813"/>
            <a:ext cx="1707519"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．颜色对话框</a:t>
            </a:r>
          </a:p>
        </p:txBody>
      </p:sp>
      <p:sp>
        <p:nvSpPr>
          <p:cNvPr id="8" name="矩形 7"/>
          <p:cNvSpPr/>
          <p:nvPr/>
        </p:nvSpPr>
        <p:spPr>
          <a:xfrm>
            <a:off x="4475283" y="4445813"/>
            <a:ext cx="1707519" cy="369332"/>
          </a:xfrm>
          <a:prstGeom prst="rect">
            <a:avLst/>
          </a:prstGeom>
        </p:spPr>
        <p:txBody>
          <a:bodyPr wrap="none">
            <a:spAutoFit/>
          </a:bodyPr>
          <a:lstStyle/>
          <a:p>
            <a:r>
              <a:rPr lang="en-US" altLang="zh-CN" b="1" dirty="0" smtClean="0">
                <a:solidFill>
                  <a:srgbClr val="0070C0"/>
                </a:solidFill>
              </a:rPr>
              <a:t>2</a:t>
            </a:r>
            <a:r>
              <a:rPr lang="zh-CN" altLang="zh-CN" b="1" dirty="0">
                <a:solidFill>
                  <a:srgbClr val="0070C0"/>
                </a:solidFill>
              </a:rPr>
              <a:t>．字体对话框</a:t>
            </a:r>
          </a:p>
        </p:txBody>
      </p:sp>
    </p:spTree>
    <p:extLst>
      <p:ext uri="{BB962C8B-B14F-4D97-AF65-F5344CB8AC3E}">
        <p14:creationId xmlns:p14="http://schemas.microsoft.com/office/powerpoint/2010/main" val="385223686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通用对话框</a:t>
            </a:r>
          </a:p>
        </p:txBody>
      </p:sp>
      <p:sp>
        <p:nvSpPr>
          <p:cNvPr id="3" name="TextBox 2"/>
          <p:cNvSpPr txBox="1"/>
          <p:nvPr/>
        </p:nvSpPr>
        <p:spPr>
          <a:xfrm>
            <a:off x="1063256" y="1286540"/>
            <a:ext cx="9983972" cy="646331"/>
          </a:xfrm>
          <a:prstGeom prst="rect">
            <a:avLst/>
          </a:prstGeom>
          <a:noFill/>
        </p:spPr>
        <p:txBody>
          <a:bodyPr wrap="square" rtlCol="0">
            <a:spAutoFit/>
          </a:bodyPr>
          <a:lstStyle/>
          <a:p>
            <a:pPr indent="446088"/>
            <a:r>
              <a:rPr lang="zh-CN" altLang="zh-CN" dirty="0"/>
              <a:t>通用对话框用</a:t>
            </a:r>
            <a:r>
              <a:rPr lang="en-US" altLang="zh-CN" baseline="-25000" dirty="0"/>
              <a:t> </a:t>
            </a:r>
            <a:r>
              <a:rPr lang="en-US" altLang="zh-CN" dirty="0" err="1"/>
              <a:t>CommDialog</a:t>
            </a:r>
            <a:r>
              <a:rPr lang="zh-CN" altLang="zh-CN" dirty="0"/>
              <a:t>类表示（注意，它不是</a:t>
            </a:r>
            <a:r>
              <a:rPr lang="en-US" altLang="zh-CN" dirty="0"/>
              <a:t>Form</a:t>
            </a:r>
            <a:r>
              <a:rPr lang="zh-CN" altLang="zh-CN" dirty="0"/>
              <a:t>类的子类），该类有</a:t>
            </a:r>
            <a:r>
              <a:rPr lang="en-US" altLang="zh-CN" dirty="0"/>
              <a:t>7</a:t>
            </a:r>
            <a:r>
              <a:rPr lang="zh-CN" altLang="zh-CN" dirty="0"/>
              <a:t>个子类，如表</a:t>
            </a:r>
            <a:r>
              <a:rPr lang="en-US" altLang="zh-CN" dirty="0"/>
              <a:t>4.15</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2777337932"/>
              </p:ext>
            </p:extLst>
          </p:nvPr>
        </p:nvGraphicFramePr>
        <p:xfrm>
          <a:off x="1924493" y="2078455"/>
          <a:ext cx="8537945" cy="2365952"/>
        </p:xfrm>
        <a:graphic>
          <a:graphicData uri="http://schemas.openxmlformats.org/drawingml/2006/table">
            <a:tbl>
              <a:tblPr firstRow="1" firstCol="1" lastRow="1" lastCol="1" bandRow="1" bandCol="1"/>
              <a:tblGrid>
                <a:gridCol w="2304152"/>
                <a:gridCol w="6233793"/>
              </a:tblGrid>
              <a:tr h="295744">
                <a:tc>
                  <a:txBody>
                    <a:bodyPr/>
                    <a:lstStyle/>
                    <a:p>
                      <a:pPr algn="ctr">
                        <a:lnSpc>
                          <a:spcPts val="1400"/>
                        </a:lnSpc>
                        <a:spcAft>
                          <a:spcPts val="0"/>
                        </a:spcAft>
                      </a:pPr>
                      <a:r>
                        <a:rPr lang="zh-CN" sz="1400" kern="100">
                          <a:effectLst/>
                          <a:latin typeface="Times New Roman"/>
                          <a:ea typeface="宋体"/>
                        </a:rPr>
                        <a:t>类</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描</a:t>
                      </a:r>
                      <a:r>
                        <a:rPr lang="en-US" sz="1400" kern="100">
                          <a:effectLst/>
                          <a:latin typeface="Times New Roman"/>
                          <a:ea typeface="宋体"/>
                        </a:rPr>
                        <a:t>    </a:t>
                      </a:r>
                      <a:r>
                        <a:rPr lang="zh-CN" sz="1400" kern="100">
                          <a:effectLst/>
                          <a:latin typeface="Times New Roman"/>
                          <a:ea typeface="宋体"/>
                        </a:rPr>
                        <a:t>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95744">
                <a:tc>
                  <a:txBody>
                    <a:bodyPr/>
                    <a:lstStyle/>
                    <a:p>
                      <a:pPr algn="ctr">
                        <a:lnSpc>
                          <a:spcPts val="1400"/>
                        </a:lnSpc>
                        <a:spcAft>
                          <a:spcPts val="0"/>
                        </a:spcAft>
                      </a:pPr>
                      <a:r>
                        <a:rPr lang="en-US" sz="1400" kern="100">
                          <a:effectLst/>
                          <a:latin typeface="Times New Roman"/>
                          <a:ea typeface="宋体"/>
                        </a:rPr>
                        <a:t>OpenFileDialog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允许用户选择打开一个文件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SaveFileDialog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允许用户选择一个目录和文件名来保存文件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FontDialog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允许用户选择字体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ColorDialog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允许用户选择颜色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PrintDialog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显示一个打印对话框，允许用户选择打印机和打印文档的哪一部分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PrintPreviewDialog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显示一个打印预览对话框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744">
                <a:tc>
                  <a:txBody>
                    <a:bodyPr/>
                    <a:lstStyle/>
                    <a:p>
                      <a:pPr algn="ctr">
                        <a:lnSpc>
                          <a:spcPts val="1400"/>
                        </a:lnSpc>
                        <a:spcAft>
                          <a:spcPts val="0"/>
                        </a:spcAft>
                      </a:pPr>
                      <a:r>
                        <a:rPr lang="en-US" sz="1400" kern="100">
                          <a:effectLst/>
                          <a:latin typeface="Times New Roman"/>
                          <a:ea typeface="宋体"/>
                        </a:rPr>
                        <a:t>PageSetupDialog</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显示一个对话框，允许用户选择页面设置，包括页边距及纸张方向</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7272592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代码</a:t>
            </a:r>
            <a:r>
              <a:rPr lang="zh-CN" altLang="zh-CN" sz="2800" b="1" dirty="0" smtClean="0"/>
              <a:t>设计</a:t>
            </a:r>
            <a:endParaRPr lang="zh-CN" altLang="zh-CN" sz="2800" b="1" dirty="0"/>
          </a:p>
        </p:txBody>
      </p:sp>
      <p:sp>
        <p:nvSpPr>
          <p:cNvPr id="3" name="矩形 2"/>
          <p:cNvSpPr/>
          <p:nvPr/>
        </p:nvSpPr>
        <p:spPr>
          <a:xfrm>
            <a:off x="1309509" y="1287943"/>
            <a:ext cx="5596404" cy="369332"/>
          </a:xfrm>
          <a:prstGeom prst="rect">
            <a:avLst/>
          </a:prstGeom>
        </p:spPr>
        <p:txBody>
          <a:bodyPr wrap="none">
            <a:spAutoFit/>
          </a:bodyPr>
          <a:lstStyle/>
          <a:p>
            <a:r>
              <a:rPr lang="zh-CN" altLang="zh-CN" dirty="0"/>
              <a:t>双击</a:t>
            </a:r>
            <a:r>
              <a:rPr lang="en-US" altLang="zh-CN" cap="all" dirty="0"/>
              <a:t>b</a:t>
            </a:r>
            <a:r>
              <a:rPr lang="en-US" altLang="zh-CN" dirty="0"/>
              <a:t>utton1</a:t>
            </a:r>
            <a:r>
              <a:rPr lang="zh-CN" altLang="zh-CN" dirty="0"/>
              <a:t>按钮，进入代码编辑器。编写代码如下：</a:t>
            </a:r>
          </a:p>
        </p:txBody>
      </p:sp>
      <p:sp>
        <p:nvSpPr>
          <p:cNvPr id="4" name="TextBox 3"/>
          <p:cNvSpPr txBox="1"/>
          <p:nvPr/>
        </p:nvSpPr>
        <p:spPr>
          <a:xfrm>
            <a:off x="1383937" y="1657275"/>
            <a:ext cx="9397477" cy="3482400"/>
          </a:xfrm>
          <a:prstGeom prst="roundRect">
            <a:avLst>
              <a:gd name="adj" fmla="val 4852"/>
            </a:avLst>
          </a:prstGeom>
          <a:solidFill>
            <a:srgbClr val="EDD0D0"/>
          </a:solidFill>
        </p:spPr>
        <p:txBody>
          <a:bodyPr wrap="square" rtlCol="0">
            <a:spAutoFit/>
          </a:bodyPr>
          <a:lstStyle/>
          <a:p>
            <a:r>
              <a:rPr lang="en-US" altLang="zh-CN" dirty="0"/>
              <a:t>private void button1_Click(object sender, </a:t>
            </a:r>
            <a:r>
              <a:rPr lang="en-US" altLang="zh-CN" dirty="0" err="1"/>
              <a:t>EventArgs</a:t>
            </a:r>
            <a:r>
              <a:rPr lang="en-US" altLang="zh-CN" dirty="0"/>
              <a:t> e)</a:t>
            </a:r>
            <a:endParaRPr lang="zh-CN" altLang="zh-CN" dirty="0"/>
          </a:p>
          <a:p>
            <a:r>
              <a:rPr lang="en-US" altLang="zh-CN" dirty="0"/>
              <a:t>{</a:t>
            </a:r>
            <a:endParaRPr lang="zh-CN" altLang="zh-CN" dirty="0"/>
          </a:p>
          <a:p>
            <a:r>
              <a:rPr lang="en-US" altLang="zh-CN" dirty="0"/>
              <a:t>	if (textBox1.Text == </a:t>
            </a:r>
            <a:r>
              <a:rPr lang="en-US" altLang="zh-CN" dirty="0" err="1"/>
              <a:t>string.Empty</a:t>
            </a:r>
            <a:r>
              <a:rPr lang="en-US" altLang="zh-CN" dirty="0"/>
              <a:t> || textBox2.Text == </a:t>
            </a:r>
            <a:r>
              <a:rPr lang="en-US" altLang="zh-CN" dirty="0" err="1"/>
              <a:t>string.Empty</a:t>
            </a:r>
            <a:r>
              <a:rPr lang="en-US" altLang="zh-CN" dirty="0"/>
              <a:t>)</a:t>
            </a:r>
            <a:endParaRPr lang="zh-CN" altLang="zh-CN" dirty="0"/>
          </a:p>
          <a:p>
            <a:r>
              <a:rPr lang="en-US" altLang="zh-CN" dirty="0"/>
              <a:t>	{</a:t>
            </a:r>
            <a:endParaRPr lang="zh-CN" altLang="zh-CN" dirty="0"/>
          </a:p>
          <a:p>
            <a:r>
              <a:rPr lang="en-US" altLang="zh-CN" dirty="0"/>
              <a:t>		</a:t>
            </a:r>
            <a:r>
              <a:rPr lang="en-US" altLang="zh-CN" dirty="0" err="1"/>
              <a:t>MessageBox.Show</a:t>
            </a:r>
            <a:r>
              <a:rPr lang="en-US" altLang="zh-CN" dirty="0"/>
              <a:t>("</a:t>
            </a:r>
            <a:r>
              <a:rPr lang="zh-CN" altLang="zh-CN" dirty="0"/>
              <a:t>输入不完整</a:t>
            </a:r>
            <a:r>
              <a:rPr lang="en-US" altLang="zh-CN" dirty="0"/>
              <a:t>!");</a:t>
            </a:r>
            <a:endParaRPr lang="zh-CN" altLang="zh-CN" dirty="0"/>
          </a:p>
          <a:p>
            <a:r>
              <a:rPr lang="en-US" altLang="zh-CN" dirty="0"/>
              <a:t>		return;</a:t>
            </a:r>
            <a:endParaRPr lang="zh-CN" altLang="zh-CN" dirty="0"/>
          </a:p>
          <a:p>
            <a:r>
              <a:rPr lang="en-US" altLang="zh-CN" dirty="0"/>
              <a:t>	}</a:t>
            </a:r>
            <a:endParaRPr lang="zh-CN" altLang="zh-CN" dirty="0"/>
          </a:p>
          <a:p>
            <a:r>
              <a:rPr lang="en-US" altLang="zh-CN" dirty="0"/>
              <a:t>	</a:t>
            </a:r>
            <a:r>
              <a:rPr lang="en-US" altLang="zh-CN" dirty="0" err="1"/>
              <a:t>int</a:t>
            </a:r>
            <a:r>
              <a:rPr lang="en-US" altLang="zh-CN" dirty="0"/>
              <a:t> a = </a:t>
            </a:r>
            <a:r>
              <a:rPr lang="en-US" altLang="zh-CN" dirty="0" err="1"/>
              <a:t>int.Parse</a:t>
            </a:r>
            <a:r>
              <a:rPr lang="en-US" altLang="zh-CN" dirty="0"/>
              <a:t>(textBox1.Text);</a:t>
            </a:r>
            <a:endParaRPr lang="zh-CN" altLang="zh-CN" dirty="0"/>
          </a:p>
          <a:p>
            <a:r>
              <a:rPr lang="en-US" altLang="zh-CN" dirty="0"/>
              <a:t>	</a:t>
            </a:r>
            <a:r>
              <a:rPr lang="en-US" altLang="zh-CN" dirty="0" err="1"/>
              <a:t>int</a:t>
            </a:r>
            <a:r>
              <a:rPr lang="en-US" altLang="zh-CN" dirty="0"/>
              <a:t> b = </a:t>
            </a:r>
            <a:r>
              <a:rPr lang="en-US" altLang="zh-CN" dirty="0" err="1"/>
              <a:t>int.Parse</a:t>
            </a:r>
            <a:r>
              <a:rPr lang="en-US" altLang="zh-CN" dirty="0"/>
              <a:t>(textBox2.Text);</a:t>
            </a:r>
            <a:endParaRPr lang="zh-CN" altLang="zh-CN" dirty="0"/>
          </a:p>
          <a:p>
            <a:r>
              <a:rPr lang="en-US" altLang="zh-CN" dirty="0"/>
              <a:t>	</a:t>
            </a:r>
            <a:r>
              <a:rPr lang="en-US" altLang="zh-CN" dirty="0" err="1"/>
              <a:t>int</a:t>
            </a:r>
            <a:r>
              <a:rPr lang="en-US" altLang="zh-CN" dirty="0"/>
              <a:t> c = a + b;</a:t>
            </a:r>
            <a:endParaRPr lang="zh-CN" altLang="zh-CN" dirty="0"/>
          </a:p>
          <a:p>
            <a:r>
              <a:rPr lang="en-US" altLang="zh-CN" dirty="0"/>
              <a:t>	textBox3.Text = </a:t>
            </a:r>
            <a:r>
              <a:rPr lang="en-US" altLang="zh-CN" dirty="0" err="1"/>
              <a:t>c.ToString</a:t>
            </a:r>
            <a:r>
              <a:rPr lang="en-US" altLang="zh-CN" dirty="0"/>
              <a:t>();</a:t>
            </a:r>
            <a:endParaRPr lang="zh-CN" altLang="zh-CN" dirty="0"/>
          </a:p>
          <a:p>
            <a:r>
              <a:rPr lang="en-US" altLang="zh-CN" dirty="0" smtClean="0"/>
              <a:t>}</a:t>
            </a:r>
          </a:p>
        </p:txBody>
      </p:sp>
    </p:spTree>
    <p:extLst>
      <p:ext uri="{BB962C8B-B14F-4D97-AF65-F5344CB8AC3E}">
        <p14:creationId xmlns:p14="http://schemas.microsoft.com/office/powerpoint/2010/main" val="57793093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a:t>．文件对话框</a:t>
            </a:r>
          </a:p>
        </p:txBody>
      </p:sp>
      <p:sp>
        <p:nvSpPr>
          <p:cNvPr id="3" name="矩形 2"/>
          <p:cNvSpPr/>
          <p:nvPr/>
        </p:nvSpPr>
        <p:spPr>
          <a:xfrm>
            <a:off x="1187302" y="1287667"/>
            <a:ext cx="7839740" cy="369332"/>
          </a:xfrm>
          <a:prstGeom prst="rect">
            <a:avLst/>
          </a:prstGeom>
        </p:spPr>
        <p:txBody>
          <a:bodyPr wrap="square">
            <a:spAutoFit/>
          </a:bodyPr>
          <a:lstStyle/>
          <a:p>
            <a:r>
              <a:rPr lang="zh-CN" altLang="zh-CN" dirty="0"/>
              <a:t>（</a:t>
            </a:r>
            <a:r>
              <a:rPr lang="en-US" altLang="zh-CN" dirty="0"/>
              <a:t>1</a:t>
            </a:r>
            <a:r>
              <a:rPr lang="zh-CN" altLang="zh-CN" dirty="0"/>
              <a:t>）</a:t>
            </a:r>
            <a:r>
              <a:rPr lang="en-US" altLang="zh-CN" dirty="0" err="1"/>
              <a:t>OpenFileDialog</a:t>
            </a:r>
            <a:r>
              <a:rPr lang="zh-CN" altLang="zh-CN" dirty="0"/>
              <a:t>类是一个选择文件的组件，如图</a:t>
            </a:r>
            <a:r>
              <a:rPr lang="en-US" altLang="zh-CN" dirty="0"/>
              <a:t>4.29</a:t>
            </a:r>
            <a:r>
              <a:rPr lang="zh-CN" altLang="zh-CN" dirty="0"/>
              <a:t>所示。</a:t>
            </a:r>
          </a:p>
        </p:txBody>
      </p:sp>
      <p:pic>
        <p:nvPicPr>
          <p:cNvPr id="286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882" y="1810562"/>
            <a:ext cx="6639811" cy="375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480385"/>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a:t>．文件对话框</a:t>
            </a:r>
          </a:p>
        </p:txBody>
      </p:sp>
      <p:sp>
        <p:nvSpPr>
          <p:cNvPr id="3" name="TextBox 2"/>
          <p:cNvSpPr txBox="1"/>
          <p:nvPr/>
        </p:nvSpPr>
        <p:spPr>
          <a:xfrm>
            <a:off x="1084521" y="1329070"/>
            <a:ext cx="9867014" cy="646331"/>
          </a:xfrm>
          <a:prstGeom prst="rect">
            <a:avLst/>
          </a:prstGeom>
          <a:noFill/>
        </p:spPr>
        <p:txBody>
          <a:bodyPr wrap="square" rtlCol="0">
            <a:spAutoFit/>
          </a:bodyPr>
          <a:lstStyle/>
          <a:p>
            <a:pPr indent="446088"/>
            <a:r>
              <a:rPr lang="zh-CN" altLang="zh-CN" dirty="0"/>
              <a:t>该组件允许用户选择要打开的文件，设置组件的</a:t>
            </a:r>
            <a:r>
              <a:rPr lang="en-US" altLang="zh-CN" dirty="0"/>
              <a:t>Filter</a:t>
            </a:r>
            <a:r>
              <a:rPr lang="zh-CN" altLang="zh-CN" dirty="0"/>
              <a:t>属性可以过滤被选择文件的类型。在工具箱中该组件的图标为</a:t>
            </a:r>
            <a:r>
              <a:rPr lang="en-US" altLang="zh-CN" dirty="0"/>
              <a:t> </a:t>
            </a:r>
            <a:r>
              <a:rPr lang="en-US" altLang="zh-CN" dirty="0" smtClean="0"/>
              <a:t>       </a:t>
            </a:r>
            <a:r>
              <a:rPr lang="zh-CN" altLang="zh-CN" dirty="0" smtClean="0"/>
              <a:t>。</a:t>
            </a:r>
            <a:r>
              <a:rPr lang="en-US" altLang="zh-CN" dirty="0" err="1"/>
              <a:t>OpenFileDialog</a:t>
            </a:r>
            <a:r>
              <a:rPr lang="en-US" altLang="zh-CN" baseline="-25000" dirty="0"/>
              <a:t> </a:t>
            </a:r>
            <a:r>
              <a:rPr lang="zh-CN" altLang="zh-CN" dirty="0"/>
              <a:t>组件常用属性、方法和事件及说明如表</a:t>
            </a:r>
            <a:r>
              <a:rPr lang="en-US" altLang="zh-CN" dirty="0"/>
              <a:t>4.16</a:t>
            </a:r>
            <a:r>
              <a:rPr lang="zh-CN" altLang="zh-CN" dirty="0"/>
              <a:t>所示。</a:t>
            </a:r>
            <a:endParaRPr lang="zh-CN" altLang="en-US" dirty="0"/>
          </a:p>
        </p:txBody>
      </p:sp>
      <p:pic>
        <p:nvPicPr>
          <p:cNvPr id="296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4174" y="1735023"/>
            <a:ext cx="350505" cy="17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3794235747"/>
              </p:ext>
            </p:extLst>
          </p:nvPr>
        </p:nvGraphicFramePr>
        <p:xfrm>
          <a:off x="2169042" y="2126921"/>
          <a:ext cx="7953153" cy="3285047"/>
        </p:xfrm>
        <a:graphic>
          <a:graphicData uri="http://schemas.openxmlformats.org/drawingml/2006/table">
            <a:tbl>
              <a:tblPr/>
              <a:tblGrid>
                <a:gridCol w="1748579"/>
                <a:gridCol w="6204574"/>
              </a:tblGrid>
              <a:tr h="274398">
                <a:tc>
                  <a:txBody>
                    <a:bodyPr/>
                    <a:lstStyle/>
                    <a:p>
                      <a:pPr algn="ctr">
                        <a:lnSpc>
                          <a:spcPts val="1400"/>
                        </a:lnSpc>
                        <a:spcAft>
                          <a:spcPts val="0"/>
                        </a:spcAft>
                      </a:pPr>
                      <a:r>
                        <a:rPr lang="zh-CN" sz="1400" kern="100">
                          <a:effectLst/>
                          <a:latin typeface="Times New Roman"/>
                          <a:ea typeface="宋体"/>
                        </a:rPr>
                        <a:t>属性</a:t>
                      </a:r>
                      <a:r>
                        <a:rPr lang="en-US" sz="1400" kern="100">
                          <a:effectLst/>
                          <a:latin typeface="Times New Roman"/>
                          <a:ea typeface="宋体"/>
                        </a:rPr>
                        <a:t>/</a:t>
                      </a:r>
                      <a:r>
                        <a:rPr lang="zh-CN" sz="1400" kern="100">
                          <a:effectLst/>
                          <a:latin typeface="Times New Roman"/>
                          <a:ea typeface="宋体"/>
                        </a:rPr>
                        <a:t>方法</a:t>
                      </a:r>
                      <a:r>
                        <a:rPr lang="en-US" sz="1400" kern="100">
                          <a:effectLst/>
                          <a:latin typeface="Times New Roman"/>
                          <a:ea typeface="宋体"/>
                        </a:rPr>
                        <a:t>/</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41067">
                <a:tc>
                  <a:txBody>
                    <a:bodyPr/>
                    <a:lstStyle/>
                    <a:p>
                      <a:pPr algn="just">
                        <a:lnSpc>
                          <a:spcPts val="1400"/>
                        </a:lnSpc>
                        <a:spcAft>
                          <a:spcPts val="0"/>
                        </a:spcAft>
                      </a:pPr>
                      <a:r>
                        <a:rPr lang="en-US" sz="1400" kern="100">
                          <a:effectLst/>
                          <a:latin typeface="Times New Roman"/>
                          <a:ea typeface="宋体"/>
                        </a:rPr>
                        <a:t>AddExtension</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获取或设置一个值，该值表示如果用户省略扩展名，对话框是否自动在文件名中添加扩展名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DefaultExt</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获取或设置默认文件扩展名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FileName</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获取或设置一个包含在文件对话框中选定的文件名的字符串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FileNames</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获取对话框中所有选定文件的文件名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FilterIndex</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获取或设置文件对话框中当前选定筛选器的索引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InitialDirectory</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获取或设置文件对话框显示的初始目录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Multiselect</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获取或设置一个值，该值指示对话框是否允许选择多个文件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OpenFile</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打开用户选定的具有只读权限的文件，该文件由</a:t>
                      </a:r>
                      <a:r>
                        <a:rPr lang="en-US" sz="1400" kern="100">
                          <a:effectLst/>
                          <a:latin typeface="Times New Roman"/>
                          <a:ea typeface="宋体"/>
                        </a:rPr>
                        <a:t> FileName </a:t>
                      </a:r>
                      <a:r>
                        <a:rPr lang="zh-CN" sz="1400" kern="100">
                          <a:effectLst/>
                          <a:latin typeface="Times New Roman"/>
                          <a:ea typeface="宋体"/>
                        </a:rPr>
                        <a:t>属性指定</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ShowDialog</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运行通用对话框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98">
                <a:tc>
                  <a:txBody>
                    <a:bodyPr/>
                    <a:lstStyle/>
                    <a:p>
                      <a:pPr algn="just">
                        <a:lnSpc>
                          <a:spcPts val="1400"/>
                        </a:lnSpc>
                        <a:spcAft>
                          <a:spcPts val="0"/>
                        </a:spcAft>
                      </a:pPr>
                      <a:r>
                        <a:rPr lang="en-US" sz="1400" kern="100">
                          <a:effectLst/>
                          <a:latin typeface="Times New Roman"/>
                          <a:ea typeface="宋体"/>
                        </a:rPr>
                        <a:t>FileOk</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当用户单击文件对话框中的【打开】或【保存】按钮时发生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33681525"/>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a:t>．文件对话框</a:t>
            </a:r>
          </a:p>
        </p:txBody>
      </p:sp>
      <p:sp>
        <p:nvSpPr>
          <p:cNvPr id="3" name="TextBox 2"/>
          <p:cNvSpPr txBox="1"/>
          <p:nvPr/>
        </p:nvSpPr>
        <p:spPr>
          <a:xfrm>
            <a:off x="1127051" y="1339702"/>
            <a:ext cx="10005237" cy="646331"/>
          </a:xfrm>
          <a:prstGeom prst="rect">
            <a:avLst/>
          </a:prstGeom>
          <a:noFill/>
        </p:spPr>
        <p:txBody>
          <a:bodyPr wrap="square" rtlCol="0">
            <a:spAutoFit/>
          </a:bodyPr>
          <a:lstStyle/>
          <a:p>
            <a:pPr indent="446088"/>
            <a:r>
              <a:rPr lang="zh-CN" altLang="zh-CN" dirty="0"/>
              <a:t>（</a:t>
            </a:r>
            <a:r>
              <a:rPr lang="en-US" altLang="zh-CN" dirty="0"/>
              <a:t>2</a:t>
            </a:r>
            <a:r>
              <a:rPr lang="zh-CN" altLang="zh-CN" dirty="0"/>
              <a:t>）</a:t>
            </a:r>
            <a:r>
              <a:rPr lang="en-US" altLang="zh-CN" dirty="0" err="1"/>
              <a:t>SaveFileDialog</a:t>
            </a:r>
            <a:r>
              <a:rPr lang="en-US" altLang="zh-CN" baseline="-25000" dirty="0"/>
              <a:t> </a:t>
            </a:r>
            <a:r>
              <a:rPr lang="zh-CN" altLang="zh-CN" dirty="0"/>
              <a:t>组件显示一个预先配置的对话框，在工具箱中的图标为</a:t>
            </a:r>
            <a:r>
              <a:rPr lang="en-US" altLang="zh-CN" dirty="0"/>
              <a:t> </a:t>
            </a:r>
            <a:r>
              <a:rPr lang="en-US" altLang="zh-CN" dirty="0" smtClean="0"/>
              <a:t>        </a:t>
            </a:r>
            <a:r>
              <a:rPr lang="zh-CN" altLang="zh-CN" dirty="0" smtClean="0"/>
              <a:t>。</a:t>
            </a:r>
            <a:r>
              <a:rPr lang="zh-CN" altLang="zh-CN" dirty="0"/>
              <a:t>用户可以使用该对话框将文件保存到指定的位置，如图</a:t>
            </a:r>
            <a:r>
              <a:rPr lang="en-US" altLang="zh-CN" dirty="0"/>
              <a:t>4.30</a:t>
            </a:r>
            <a:r>
              <a:rPr lang="zh-CN" altLang="zh-CN" dirty="0"/>
              <a:t>所示。</a:t>
            </a:r>
            <a:endParaRPr lang="zh-CN" altLang="en-US" dirty="0"/>
          </a:p>
        </p:txBody>
      </p:sp>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1881" y="1483755"/>
            <a:ext cx="401970" cy="17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989" y="2118519"/>
            <a:ext cx="6191360" cy="3469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94654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．文件对话框</a:t>
            </a:r>
          </a:p>
        </p:txBody>
      </p:sp>
      <p:sp>
        <p:nvSpPr>
          <p:cNvPr id="3" name="TextBox 2"/>
          <p:cNvSpPr txBox="1"/>
          <p:nvPr/>
        </p:nvSpPr>
        <p:spPr>
          <a:xfrm>
            <a:off x="988828" y="1350335"/>
            <a:ext cx="10079665" cy="369332"/>
          </a:xfrm>
          <a:prstGeom prst="rect">
            <a:avLst/>
          </a:prstGeom>
          <a:noFill/>
        </p:spPr>
        <p:txBody>
          <a:bodyPr wrap="square" rtlCol="0">
            <a:spAutoFit/>
          </a:bodyPr>
          <a:lstStyle/>
          <a:p>
            <a:r>
              <a:rPr lang="en-US" altLang="zh-CN" dirty="0" err="1"/>
              <a:t>SaveFileDialog</a:t>
            </a:r>
            <a:r>
              <a:rPr lang="zh-CN" altLang="zh-CN" dirty="0"/>
              <a:t>组件继承了</a:t>
            </a:r>
            <a:r>
              <a:rPr lang="en-US" altLang="zh-CN" baseline="-25000" dirty="0"/>
              <a:t> </a:t>
            </a:r>
            <a:r>
              <a:rPr lang="en-US" altLang="zh-CN" dirty="0" err="1"/>
              <a:t>OpenFileDialog</a:t>
            </a:r>
            <a:r>
              <a:rPr lang="en-US" altLang="zh-CN" baseline="-25000" dirty="0"/>
              <a:t> </a:t>
            </a:r>
            <a:r>
              <a:rPr lang="zh-CN" altLang="zh-CN" dirty="0"/>
              <a:t>组件的大部分属性、方法和事件，其说明如表</a:t>
            </a:r>
            <a:r>
              <a:rPr lang="en-US" altLang="zh-CN" dirty="0"/>
              <a:t>4.17</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614320730"/>
              </p:ext>
            </p:extLst>
          </p:nvPr>
        </p:nvGraphicFramePr>
        <p:xfrm>
          <a:off x="2259115" y="1900625"/>
          <a:ext cx="7235759" cy="3256165"/>
        </p:xfrm>
        <a:graphic>
          <a:graphicData uri="http://schemas.openxmlformats.org/drawingml/2006/table">
            <a:tbl>
              <a:tblPr/>
              <a:tblGrid>
                <a:gridCol w="1794279"/>
                <a:gridCol w="5441480"/>
              </a:tblGrid>
              <a:tr h="298307">
                <a:tc>
                  <a:txBody>
                    <a:bodyPr/>
                    <a:lstStyle/>
                    <a:p>
                      <a:pPr algn="ctr">
                        <a:lnSpc>
                          <a:spcPts val="1400"/>
                        </a:lnSpc>
                        <a:spcAft>
                          <a:spcPts val="0"/>
                        </a:spcAft>
                      </a:pPr>
                      <a:r>
                        <a:rPr lang="zh-CN" sz="1400" kern="100">
                          <a:effectLst/>
                          <a:latin typeface="Times New Roman"/>
                          <a:ea typeface="宋体"/>
                        </a:rPr>
                        <a:t>属性</a:t>
                      </a:r>
                      <a:r>
                        <a:rPr lang="en-US" sz="1400" kern="100">
                          <a:effectLst/>
                          <a:latin typeface="Times New Roman"/>
                          <a:ea typeface="宋体"/>
                        </a:rPr>
                        <a:t>/</a:t>
                      </a:r>
                      <a:r>
                        <a:rPr lang="zh-CN" sz="1400" kern="100">
                          <a:effectLst/>
                          <a:latin typeface="Times New Roman"/>
                          <a:ea typeface="宋体"/>
                        </a:rPr>
                        <a:t>方法</a:t>
                      </a:r>
                      <a:r>
                        <a:rPr lang="en-US" sz="1400" kern="100">
                          <a:effectLst/>
                          <a:latin typeface="Times New Roman"/>
                          <a:ea typeface="宋体"/>
                        </a:rPr>
                        <a:t>/</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588210">
                <a:tc>
                  <a:txBody>
                    <a:bodyPr/>
                    <a:lstStyle/>
                    <a:p>
                      <a:pPr algn="just">
                        <a:lnSpc>
                          <a:spcPts val="1400"/>
                        </a:lnSpc>
                        <a:spcAft>
                          <a:spcPts val="0"/>
                        </a:spcAft>
                      </a:pPr>
                      <a:r>
                        <a:rPr lang="en-US" sz="1400" kern="100">
                          <a:effectLst/>
                          <a:latin typeface="Times New Roman"/>
                          <a:ea typeface="宋体"/>
                        </a:rPr>
                        <a:t>AddExtension</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Bef>
                          <a:spcPts val="200"/>
                        </a:spcBef>
                        <a:spcAft>
                          <a:spcPts val="200"/>
                        </a:spcAft>
                      </a:pPr>
                      <a:r>
                        <a:rPr lang="zh-CN" sz="1400" kern="100">
                          <a:effectLst/>
                          <a:latin typeface="Times New Roman"/>
                          <a:ea typeface="宋体"/>
                        </a:rPr>
                        <a:t>获取或设置一个值，该值表示如果用户省略扩展名，对话框是否自动在文件名中添加扩展名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8210">
                <a:tc>
                  <a:txBody>
                    <a:bodyPr/>
                    <a:lstStyle/>
                    <a:p>
                      <a:pPr algn="just">
                        <a:lnSpc>
                          <a:spcPts val="1400"/>
                        </a:lnSpc>
                        <a:spcAft>
                          <a:spcPts val="0"/>
                        </a:spcAft>
                      </a:pPr>
                      <a:r>
                        <a:rPr lang="en-US" sz="1400" kern="100">
                          <a:effectLst/>
                          <a:latin typeface="Times New Roman"/>
                          <a:ea typeface="宋体"/>
                        </a:rPr>
                        <a:t>CreatePrompt</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2710" algn="just">
                        <a:lnSpc>
                          <a:spcPts val="1400"/>
                        </a:lnSpc>
                        <a:spcBef>
                          <a:spcPts val="200"/>
                        </a:spcBef>
                        <a:spcAft>
                          <a:spcPts val="200"/>
                        </a:spcAft>
                      </a:pPr>
                      <a:r>
                        <a:rPr lang="zh-CN" sz="1400" kern="100" spc="-10">
                          <a:effectLst/>
                          <a:latin typeface="Times New Roman"/>
                          <a:ea typeface="宋体"/>
                        </a:rPr>
                        <a:t>获取或设置一个值，该值表示如果用户指定不存在的文件，对话框是否提示用户允许创建该文件</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8210">
                <a:tc>
                  <a:txBody>
                    <a:bodyPr/>
                    <a:lstStyle/>
                    <a:p>
                      <a:pPr algn="just">
                        <a:lnSpc>
                          <a:spcPts val="1400"/>
                        </a:lnSpc>
                        <a:spcAft>
                          <a:spcPts val="0"/>
                        </a:spcAft>
                      </a:pPr>
                      <a:r>
                        <a:rPr lang="en-US" sz="1400" kern="100">
                          <a:effectLst/>
                          <a:latin typeface="Times New Roman"/>
                          <a:ea typeface="宋体"/>
                        </a:rPr>
                        <a:t>OverwritePrompt</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Bef>
                          <a:spcPts val="200"/>
                        </a:spcBef>
                        <a:spcAft>
                          <a:spcPts val="200"/>
                        </a:spcAft>
                      </a:pPr>
                      <a:r>
                        <a:rPr lang="zh-CN" sz="1400" kern="100">
                          <a:effectLst/>
                          <a:latin typeface="Times New Roman"/>
                          <a:ea typeface="宋体"/>
                        </a:rPr>
                        <a:t>获取或设置一个值，该值表示如果用户指定的文件名已存在，</a:t>
                      </a:r>
                      <a:r>
                        <a:rPr lang="en-US" sz="1400" kern="100">
                          <a:effectLst/>
                          <a:latin typeface="Times New Roman"/>
                          <a:ea typeface="宋体"/>
                        </a:rPr>
                        <a:t>Save As </a:t>
                      </a:r>
                      <a:r>
                        <a:rPr lang="zh-CN" sz="1400" kern="100">
                          <a:effectLst/>
                          <a:latin typeface="Times New Roman"/>
                          <a:ea typeface="宋体"/>
                        </a:rPr>
                        <a:t>对话框是否显示警告信息</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07">
                <a:tc>
                  <a:txBody>
                    <a:bodyPr/>
                    <a:lstStyle/>
                    <a:p>
                      <a:pPr algn="just">
                        <a:lnSpc>
                          <a:spcPts val="1400"/>
                        </a:lnSpc>
                        <a:spcAft>
                          <a:spcPts val="0"/>
                        </a:spcAft>
                      </a:pPr>
                      <a:r>
                        <a:rPr lang="en-US" sz="1400" kern="100">
                          <a:effectLst/>
                          <a:latin typeface="Times New Roman"/>
                          <a:ea typeface="宋体"/>
                        </a:rPr>
                        <a:t>OpenFile</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打开用户选定的具有读</a:t>
                      </a:r>
                      <a:r>
                        <a:rPr lang="en-US" sz="1400" kern="100">
                          <a:effectLst/>
                          <a:latin typeface="Times New Roman"/>
                          <a:ea typeface="宋体"/>
                        </a:rPr>
                        <a:t>/</a:t>
                      </a:r>
                      <a:r>
                        <a:rPr lang="zh-CN" sz="1400" kern="100">
                          <a:effectLst/>
                          <a:latin typeface="Times New Roman"/>
                          <a:ea typeface="宋体"/>
                        </a:rPr>
                        <a:t>写权限的文件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07">
                <a:tc>
                  <a:txBody>
                    <a:bodyPr/>
                    <a:lstStyle/>
                    <a:p>
                      <a:pPr algn="just">
                        <a:lnSpc>
                          <a:spcPts val="1400"/>
                        </a:lnSpc>
                        <a:spcAft>
                          <a:spcPts val="0"/>
                        </a:spcAft>
                      </a:pPr>
                      <a:r>
                        <a:rPr lang="en-US" sz="1400" kern="100">
                          <a:effectLst/>
                          <a:latin typeface="Times New Roman"/>
                          <a:ea typeface="宋体"/>
                        </a:rPr>
                        <a:t>FileOk</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当用户单击文件对话框中的【打开】或【保存】按钮时发生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07">
                <a:tc>
                  <a:txBody>
                    <a:bodyPr/>
                    <a:lstStyle/>
                    <a:p>
                      <a:pPr algn="just">
                        <a:lnSpc>
                          <a:spcPts val="1400"/>
                        </a:lnSpc>
                        <a:spcAft>
                          <a:spcPts val="0"/>
                        </a:spcAft>
                      </a:pPr>
                      <a:r>
                        <a:rPr lang="en-US" sz="1400" kern="100">
                          <a:effectLst/>
                          <a:latin typeface="Times New Roman"/>
                          <a:ea typeface="宋体"/>
                        </a:rPr>
                        <a:t>HelpRequest</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当用户单击通用对话框中的【帮助】按钮时发生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307">
                <a:tc>
                  <a:txBody>
                    <a:bodyPr/>
                    <a:lstStyle/>
                    <a:p>
                      <a:pPr algn="just">
                        <a:lnSpc>
                          <a:spcPts val="1400"/>
                        </a:lnSpc>
                        <a:spcAft>
                          <a:spcPts val="0"/>
                        </a:spcAft>
                      </a:pPr>
                      <a:r>
                        <a:rPr lang="en-US" sz="1400" kern="100">
                          <a:effectLst/>
                          <a:latin typeface="Times New Roman"/>
                          <a:ea typeface="宋体"/>
                        </a:rPr>
                        <a:t>Disposed</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dirty="0">
                          <a:effectLst/>
                          <a:latin typeface="Times New Roman"/>
                          <a:ea typeface="宋体"/>
                        </a:rPr>
                        <a:t>添加事件处理程序以侦听组件上的</a:t>
                      </a:r>
                      <a:r>
                        <a:rPr lang="en-US" sz="1400" kern="100" dirty="0">
                          <a:effectLst/>
                          <a:latin typeface="Times New Roman"/>
                          <a:ea typeface="宋体"/>
                        </a:rPr>
                        <a:t> Disposed </a:t>
                      </a:r>
                      <a:r>
                        <a:rPr lang="zh-CN" sz="1400" kern="100" dirty="0">
                          <a:effectLst/>
                          <a:latin typeface="Times New Roman"/>
                          <a:ea typeface="宋体"/>
                        </a:rPr>
                        <a:t>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41285826"/>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a:t>
            </a:r>
            <a:r>
              <a:rPr lang="zh-CN" altLang="zh-CN" sz="2800" b="1" dirty="0"/>
              <a:t>．字体对话框</a:t>
            </a:r>
          </a:p>
        </p:txBody>
      </p:sp>
      <p:sp>
        <p:nvSpPr>
          <p:cNvPr id="3" name="矩形 2"/>
          <p:cNvSpPr/>
          <p:nvPr/>
        </p:nvSpPr>
        <p:spPr>
          <a:xfrm>
            <a:off x="1102242" y="1351463"/>
            <a:ext cx="9828028" cy="369332"/>
          </a:xfrm>
          <a:prstGeom prst="rect">
            <a:avLst/>
          </a:prstGeom>
        </p:spPr>
        <p:txBody>
          <a:bodyPr wrap="square">
            <a:spAutoFit/>
          </a:bodyPr>
          <a:lstStyle/>
          <a:p>
            <a:r>
              <a:rPr lang="zh-CN" altLang="zh-CN" dirty="0"/>
              <a:t>字体对话框（</a:t>
            </a:r>
            <a:r>
              <a:rPr lang="en-US" altLang="zh-CN" dirty="0" err="1"/>
              <a:t>FontDialog</a:t>
            </a:r>
            <a:r>
              <a:rPr lang="zh-CN" altLang="zh-CN" dirty="0"/>
              <a:t>）用于设置操作系统中当前安装的字体，如图</a:t>
            </a:r>
            <a:r>
              <a:rPr lang="en-US" altLang="zh-CN" dirty="0"/>
              <a:t>4.31</a:t>
            </a:r>
            <a:r>
              <a:rPr lang="zh-CN" altLang="zh-CN" dirty="0"/>
              <a:t>所示。</a:t>
            </a:r>
          </a:p>
        </p:txBody>
      </p:sp>
      <p:pic>
        <p:nvPicPr>
          <p:cNvPr id="327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015" y="1911719"/>
            <a:ext cx="3869180" cy="28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53629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t>2</a:t>
            </a:r>
            <a:r>
              <a:rPr lang="zh-CN" altLang="zh-CN" sz="2800" b="1" dirty="0"/>
              <a:t>．字体对话框</a:t>
            </a:r>
          </a:p>
        </p:txBody>
      </p:sp>
      <p:sp>
        <p:nvSpPr>
          <p:cNvPr id="3" name="TextBox 2"/>
          <p:cNvSpPr txBox="1"/>
          <p:nvPr/>
        </p:nvSpPr>
        <p:spPr>
          <a:xfrm>
            <a:off x="967563" y="1233377"/>
            <a:ext cx="10143460" cy="923330"/>
          </a:xfrm>
          <a:prstGeom prst="rect">
            <a:avLst/>
          </a:prstGeom>
          <a:noFill/>
        </p:spPr>
        <p:txBody>
          <a:bodyPr wrap="square" rtlCol="0">
            <a:spAutoFit/>
          </a:bodyPr>
          <a:lstStyle/>
          <a:p>
            <a:pPr indent="446088"/>
            <a:r>
              <a:rPr lang="zh-CN" altLang="zh-CN" dirty="0"/>
              <a:t>默认情况下，字体对话框显示字体、字体样式和字体大小的列表框、删除线和下画线等效果的复选框、字符集的下拉列表以及字体外观等选项，在工具箱中的图标为</a:t>
            </a:r>
            <a:r>
              <a:rPr lang="en-US" altLang="zh-CN" dirty="0"/>
              <a:t> </a:t>
            </a:r>
            <a:r>
              <a:rPr lang="en-US" altLang="zh-CN" dirty="0" smtClean="0"/>
              <a:t>        </a:t>
            </a:r>
            <a:r>
              <a:rPr lang="zh-CN" altLang="zh-CN" dirty="0" smtClean="0"/>
              <a:t>。</a:t>
            </a:r>
            <a:r>
              <a:rPr lang="zh-CN" altLang="zh-CN" dirty="0"/>
              <a:t>字体对话框的常用属性、方法和事件及说明如表</a:t>
            </a:r>
            <a:r>
              <a:rPr lang="en-US" altLang="zh-CN" dirty="0"/>
              <a:t>4.18</a:t>
            </a:r>
            <a:r>
              <a:rPr lang="zh-CN" altLang="zh-CN" dirty="0"/>
              <a:t>所示</a:t>
            </a:r>
            <a:r>
              <a:rPr lang="zh-CN" altLang="zh-CN" dirty="0" smtClean="0"/>
              <a:t>。</a:t>
            </a:r>
            <a:endParaRPr lang="zh-CN" altLang="zh-CN" dirty="0"/>
          </a:p>
        </p:txBody>
      </p:sp>
      <p:graphicFrame>
        <p:nvGraphicFramePr>
          <p:cNvPr id="4" name="表格 3"/>
          <p:cNvGraphicFramePr>
            <a:graphicFrameLocks noGrp="1"/>
          </p:cNvGraphicFramePr>
          <p:nvPr>
            <p:extLst>
              <p:ext uri="{D42A27DB-BD31-4B8C-83A1-F6EECF244321}">
                <p14:modId xmlns:p14="http://schemas.microsoft.com/office/powerpoint/2010/main" val="3348973703"/>
              </p:ext>
            </p:extLst>
          </p:nvPr>
        </p:nvGraphicFramePr>
        <p:xfrm>
          <a:off x="1977655" y="2156707"/>
          <a:ext cx="8420986" cy="4073636"/>
        </p:xfrm>
        <a:graphic>
          <a:graphicData uri="http://schemas.openxmlformats.org/drawingml/2006/table">
            <a:tbl>
              <a:tblPr/>
              <a:tblGrid>
                <a:gridCol w="2055908"/>
                <a:gridCol w="6365078"/>
              </a:tblGrid>
              <a:tr h="240823">
                <a:tc>
                  <a:txBody>
                    <a:bodyPr/>
                    <a:lstStyle/>
                    <a:p>
                      <a:pPr algn="ctr">
                        <a:lnSpc>
                          <a:spcPts val="1400"/>
                        </a:lnSpc>
                        <a:spcAft>
                          <a:spcPts val="0"/>
                        </a:spcAft>
                      </a:pPr>
                      <a:r>
                        <a:rPr lang="zh-CN" sz="1400" kern="100">
                          <a:effectLst/>
                          <a:latin typeface="Times New Roman"/>
                          <a:ea typeface="宋体"/>
                        </a:rPr>
                        <a:t>属性</a:t>
                      </a:r>
                      <a:r>
                        <a:rPr lang="en-US" sz="1400" kern="100">
                          <a:effectLst/>
                          <a:latin typeface="Times New Roman"/>
                          <a:ea typeface="宋体"/>
                        </a:rPr>
                        <a:t>/</a:t>
                      </a:r>
                      <a:r>
                        <a:rPr lang="zh-CN" sz="1400" kern="100">
                          <a:effectLst/>
                          <a:latin typeface="Times New Roman"/>
                          <a:ea typeface="宋体"/>
                        </a:rPr>
                        <a:t>方法</a:t>
                      </a:r>
                      <a:r>
                        <a:rPr lang="en-US" sz="1400" kern="100">
                          <a:effectLst/>
                          <a:latin typeface="Times New Roman"/>
                          <a:ea typeface="宋体"/>
                        </a:rPr>
                        <a:t>/</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474861">
                <a:tc>
                  <a:txBody>
                    <a:bodyPr/>
                    <a:lstStyle/>
                    <a:p>
                      <a:pPr algn="just">
                        <a:lnSpc>
                          <a:spcPts val="1400"/>
                        </a:lnSpc>
                        <a:spcAft>
                          <a:spcPts val="0"/>
                        </a:spcAft>
                      </a:pPr>
                      <a:r>
                        <a:rPr lang="en-US" sz="1400" kern="100">
                          <a:effectLst/>
                          <a:latin typeface="Times New Roman"/>
                          <a:ea typeface="宋体"/>
                        </a:rPr>
                        <a:t>AllowScriptChange</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获取或设置一个值，该值表示用户能否更改“脚本”组合框中指定的字符集，以显示除了当前所显示字符集以外的字符集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4861">
                <a:tc>
                  <a:txBody>
                    <a:bodyPr/>
                    <a:lstStyle/>
                    <a:p>
                      <a:pPr algn="just">
                        <a:lnSpc>
                          <a:spcPts val="1400"/>
                        </a:lnSpc>
                        <a:spcAft>
                          <a:spcPts val="0"/>
                        </a:spcAft>
                      </a:pPr>
                      <a:r>
                        <a:rPr lang="en-US" sz="1400" kern="100">
                          <a:effectLst/>
                          <a:latin typeface="Times New Roman"/>
                          <a:ea typeface="宋体"/>
                        </a:rPr>
                        <a:t>AllowVerticalFonts</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2710" algn="just">
                        <a:lnSpc>
                          <a:spcPts val="1400"/>
                        </a:lnSpc>
                        <a:spcAft>
                          <a:spcPts val="0"/>
                        </a:spcAft>
                      </a:pPr>
                      <a:r>
                        <a:rPr lang="zh-CN" sz="1400" kern="100" spc="-10">
                          <a:effectLst/>
                          <a:latin typeface="Times New Roman"/>
                          <a:ea typeface="宋体"/>
                        </a:rPr>
                        <a:t>获取或设置一个值，该值表示对话框是既显示垂直字体又显示水平字体，还是只显示水平字体</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Color</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获取或设置选定字体的颜色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Font</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获取或设置选定的字体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MaxSize</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获取或设置用户可选择的最大磅值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MinSize</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获取或设置用户可选择的最小磅值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ShowApply</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获取或设置一个值，该值表示对话框是否包含【应用】按钮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ShowColor</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获取或设置一个值，该值表示对话框是否显示颜色选项</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4861">
                <a:tc>
                  <a:txBody>
                    <a:bodyPr/>
                    <a:lstStyle/>
                    <a:p>
                      <a:pPr algn="just">
                        <a:lnSpc>
                          <a:spcPts val="1400"/>
                        </a:lnSpc>
                        <a:spcAft>
                          <a:spcPts val="0"/>
                        </a:spcAft>
                      </a:pPr>
                      <a:r>
                        <a:rPr lang="en-US" sz="1400" kern="100">
                          <a:effectLst/>
                          <a:latin typeface="Times New Roman"/>
                          <a:ea typeface="宋体"/>
                        </a:rPr>
                        <a:t>ShowEffects</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获取或设置一个值，该值表示对话框是否包含允许用户指定删除线、下画线和文本颜色选项的控件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ShowHelp</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获取或设置一个值，该值表示对话框是否显示【帮助】按钮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Reset</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将所有对话框选项重置为默认值</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ShowDialog</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a:effectLst/>
                          <a:latin typeface="Times New Roman"/>
                          <a:ea typeface="宋体"/>
                        </a:rPr>
                        <a:t>运行通用对话框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3">
                <a:tc>
                  <a:txBody>
                    <a:bodyPr/>
                    <a:lstStyle/>
                    <a:p>
                      <a:pPr algn="just">
                        <a:lnSpc>
                          <a:spcPts val="1400"/>
                        </a:lnSpc>
                        <a:spcAft>
                          <a:spcPts val="0"/>
                        </a:spcAft>
                      </a:pPr>
                      <a:r>
                        <a:rPr lang="en-US" sz="1400" kern="100">
                          <a:effectLst/>
                          <a:latin typeface="Times New Roman"/>
                          <a:ea typeface="宋体"/>
                        </a:rPr>
                        <a:t>Apply</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lnSpc>
                          <a:spcPts val="1400"/>
                        </a:lnSpc>
                        <a:spcAft>
                          <a:spcPts val="0"/>
                        </a:spcAft>
                      </a:pPr>
                      <a:r>
                        <a:rPr lang="zh-CN" sz="1400" kern="100" dirty="0">
                          <a:effectLst/>
                          <a:latin typeface="Times New Roman"/>
                          <a:ea typeface="宋体"/>
                        </a:rPr>
                        <a:t>当用户单击字体对话框中的【应用】按钮时发生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3793"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8540" y="1596986"/>
            <a:ext cx="416995" cy="19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293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．颜色对话框</a:t>
            </a:r>
          </a:p>
        </p:txBody>
      </p:sp>
      <p:sp>
        <p:nvSpPr>
          <p:cNvPr id="3" name="TextBox 2"/>
          <p:cNvSpPr txBox="1"/>
          <p:nvPr/>
        </p:nvSpPr>
        <p:spPr>
          <a:xfrm>
            <a:off x="1031358" y="1360967"/>
            <a:ext cx="9994605" cy="646331"/>
          </a:xfrm>
          <a:prstGeom prst="rect">
            <a:avLst/>
          </a:prstGeom>
          <a:noFill/>
        </p:spPr>
        <p:txBody>
          <a:bodyPr wrap="square" rtlCol="0">
            <a:spAutoFit/>
          </a:bodyPr>
          <a:lstStyle/>
          <a:p>
            <a:pPr indent="446088"/>
            <a:r>
              <a:rPr lang="zh-CN" altLang="zh-CN" dirty="0"/>
              <a:t>颜色对话框（</a:t>
            </a:r>
            <a:r>
              <a:rPr lang="en-US" altLang="zh-CN" dirty="0" err="1"/>
              <a:t>ColorDialog</a:t>
            </a:r>
            <a:r>
              <a:rPr lang="zh-CN" altLang="zh-CN" dirty="0"/>
              <a:t>）用于选择颜色，允许用户从调色板选择颜色或自定义颜色，如图</a:t>
            </a:r>
            <a:r>
              <a:rPr lang="en-US" altLang="zh-CN" dirty="0"/>
              <a:t>4.32</a:t>
            </a:r>
            <a:r>
              <a:rPr lang="zh-CN" altLang="zh-CN" dirty="0"/>
              <a:t>所示</a:t>
            </a:r>
            <a:r>
              <a:rPr lang="zh-CN" altLang="zh-CN" dirty="0" smtClean="0"/>
              <a:t>。</a:t>
            </a:r>
            <a:endParaRPr lang="zh-CN" altLang="zh-CN" dirty="0"/>
          </a:p>
        </p:txBody>
      </p:sp>
      <p:pic>
        <p:nvPicPr>
          <p:cNvPr id="348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369" y="2246237"/>
            <a:ext cx="4610948" cy="295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13868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．颜色对话框</a:t>
            </a:r>
          </a:p>
        </p:txBody>
      </p:sp>
      <p:sp>
        <p:nvSpPr>
          <p:cNvPr id="3" name="TextBox 2"/>
          <p:cNvSpPr txBox="1"/>
          <p:nvPr/>
        </p:nvSpPr>
        <p:spPr>
          <a:xfrm>
            <a:off x="1073888" y="1541721"/>
            <a:ext cx="9994605" cy="369332"/>
          </a:xfrm>
          <a:prstGeom prst="rect">
            <a:avLst/>
          </a:prstGeom>
          <a:noFill/>
        </p:spPr>
        <p:txBody>
          <a:bodyPr wrap="square" rtlCol="0">
            <a:spAutoFit/>
          </a:bodyPr>
          <a:lstStyle/>
          <a:p>
            <a:r>
              <a:rPr lang="en-US" altLang="zh-CN" dirty="0" err="1"/>
              <a:t>ColorDialog</a:t>
            </a:r>
            <a:r>
              <a:rPr lang="en-US" altLang="zh-CN" baseline="-25000" dirty="0"/>
              <a:t> </a:t>
            </a:r>
            <a:r>
              <a:rPr lang="zh-CN" altLang="zh-CN" dirty="0"/>
              <a:t>组件在工具箱中的图标为</a:t>
            </a:r>
            <a:r>
              <a:rPr lang="en-US" altLang="zh-CN" dirty="0"/>
              <a:t> </a:t>
            </a:r>
            <a:r>
              <a:rPr lang="en-US" altLang="zh-CN" dirty="0" smtClean="0"/>
              <a:t>       </a:t>
            </a:r>
            <a:r>
              <a:rPr lang="zh-CN" altLang="zh-CN" dirty="0" smtClean="0"/>
              <a:t>，</a:t>
            </a:r>
            <a:r>
              <a:rPr lang="zh-CN" altLang="zh-CN" dirty="0"/>
              <a:t>其常用属性、方法和事件及说明如表</a:t>
            </a:r>
            <a:r>
              <a:rPr lang="en-US" altLang="zh-CN" baseline="-25000" dirty="0"/>
              <a:t> </a:t>
            </a:r>
            <a:r>
              <a:rPr lang="en-US" altLang="zh-CN" dirty="0"/>
              <a:t>4.19</a:t>
            </a:r>
            <a:r>
              <a:rPr lang="zh-CN" altLang="zh-CN" dirty="0"/>
              <a:t>所示</a:t>
            </a:r>
            <a:r>
              <a:rPr lang="zh-CN" altLang="zh-CN" dirty="0" smtClean="0"/>
              <a:t>。</a:t>
            </a:r>
            <a:endParaRPr lang="zh-CN" altLang="zh-CN" dirty="0"/>
          </a:p>
        </p:txBody>
      </p:sp>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397" y="1642150"/>
            <a:ext cx="388310" cy="16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extLst>
              <p:ext uri="{D42A27DB-BD31-4B8C-83A1-F6EECF244321}">
                <p14:modId xmlns:p14="http://schemas.microsoft.com/office/powerpoint/2010/main" val="1527149937"/>
              </p:ext>
            </p:extLst>
          </p:nvPr>
        </p:nvGraphicFramePr>
        <p:xfrm>
          <a:off x="2317898" y="2057600"/>
          <a:ext cx="7676707" cy="2950334"/>
        </p:xfrm>
        <a:graphic>
          <a:graphicData uri="http://schemas.openxmlformats.org/drawingml/2006/table">
            <a:tbl>
              <a:tblPr/>
              <a:tblGrid>
                <a:gridCol w="1781162"/>
                <a:gridCol w="5895545"/>
              </a:tblGrid>
              <a:tr h="247021">
                <a:tc>
                  <a:txBody>
                    <a:bodyPr/>
                    <a:lstStyle/>
                    <a:p>
                      <a:pPr algn="ctr">
                        <a:lnSpc>
                          <a:spcPts val="1400"/>
                        </a:lnSpc>
                        <a:spcAft>
                          <a:spcPts val="0"/>
                        </a:spcAft>
                      </a:pPr>
                      <a:r>
                        <a:rPr lang="zh-CN" sz="1400" kern="100">
                          <a:effectLst/>
                          <a:latin typeface="Times New Roman"/>
                          <a:ea typeface="宋体"/>
                        </a:rPr>
                        <a:t>属性</a:t>
                      </a:r>
                      <a:r>
                        <a:rPr lang="en-US" sz="1400" kern="100">
                          <a:effectLst/>
                          <a:latin typeface="Times New Roman"/>
                          <a:ea typeface="宋体"/>
                        </a:rPr>
                        <a:t>/</a:t>
                      </a:r>
                      <a:r>
                        <a:rPr lang="zh-CN" sz="1400" kern="100">
                          <a:effectLst/>
                          <a:latin typeface="Times New Roman"/>
                          <a:ea typeface="宋体"/>
                        </a:rPr>
                        <a:t>方法</a:t>
                      </a:r>
                      <a:r>
                        <a:rPr lang="en-US" sz="1400" kern="100">
                          <a:effectLst/>
                          <a:latin typeface="Times New Roman"/>
                          <a:ea typeface="宋体"/>
                        </a:rPr>
                        <a:t>/</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说</a:t>
                      </a:r>
                      <a:r>
                        <a:rPr lang="en-US" sz="1400" kern="100">
                          <a:effectLst/>
                          <a:latin typeface="Times New Roman"/>
                          <a:ea typeface="宋体"/>
                        </a:rPr>
                        <a:t>    </a:t>
                      </a:r>
                      <a:r>
                        <a:rPr lang="zh-CN" sz="1400" kern="100">
                          <a:effectLst/>
                          <a:latin typeface="Times New Roman"/>
                          <a:ea typeface="宋体"/>
                        </a:rPr>
                        <a:t>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247021">
                <a:tc>
                  <a:txBody>
                    <a:bodyPr/>
                    <a:lstStyle/>
                    <a:p>
                      <a:pPr algn="just">
                        <a:lnSpc>
                          <a:spcPts val="1400"/>
                        </a:lnSpc>
                        <a:spcAft>
                          <a:spcPts val="0"/>
                        </a:spcAft>
                      </a:pPr>
                      <a:r>
                        <a:rPr lang="en-US" sz="1400" kern="100">
                          <a:effectLst/>
                          <a:latin typeface="Times New Roman"/>
                          <a:ea typeface="宋体"/>
                        </a:rPr>
                        <a:t>AllowFullOpen</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获取或设置一个值，该值表示用户是否可以使用该对话框定义自定义颜色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083">
                <a:tc>
                  <a:txBody>
                    <a:bodyPr/>
                    <a:lstStyle/>
                    <a:p>
                      <a:pPr algn="just">
                        <a:lnSpc>
                          <a:spcPts val="1400"/>
                        </a:lnSpc>
                        <a:spcAft>
                          <a:spcPts val="0"/>
                        </a:spcAft>
                      </a:pPr>
                      <a:r>
                        <a:rPr lang="en-US" sz="1400" kern="100">
                          <a:effectLst/>
                          <a:latin typeface="Times New Roman"/>
                          <a:ea typeface="宋体"/>
                        </a:rPr>
                        <a:t>AnyColor</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获取或设置一个值，该值表示对话框是否显示基本颜色集中可用的所有颜色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Color</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获取或设置用户选定的颜色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CustomColors</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获取或设置对话框中显示的自定义颜色集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7083">
                <a:tc>
                  <a:txBody>
                    <a:bodyPr/>
                    <a:lstStyle/>
                    <a:p>
                      <a:pPr algn="just">
                        <a:lnSpc>
                          <a:spcPts val="1400"/>
                        </a:lnSpc>
                        <a:spcAft>
                          <a:spcPts val="0"/>
                        </a:spcAft>
                      </a:pPr>
                      <a:r>
                        <a:rPr lang="en-US" sz="1400" kern="100">
                          <a:effectLst/>
                          <a:latin typeface="Times New Roman"/>
                          <a:ea typeface="宋体"/>
                        </a:rPr>
                        <a:t>FullOpen</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获取或设置一个值，该值表示用于创建自定义颜色的控件在对话框打开时是否可见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SolidColorOnly</a:t>
                      </a:r>
                      <a:r>
                        <a:rPr lang="zh-CN" sz="1400" kern="100">
                          <a:effectLst/>
                          <a:latin typeface="Times New Roman"/>
                          <a:ea typeface="宋体"/>
                        </a:rPr>
                        <a:t>属性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获取或设置一个值，该值表示对话框是否限制用户只选择纯色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ShowDialog</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运行通用对话框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ToString</a:t>
                      </a:r>
                      <a:r>
                        <a:rPr lang="zh-CN" sz="1400" kern="100">
                          <a:effectLst/>
                          <a:latin typeface="Times New Roman"/>
                          <a:ea typeface="宋体"/>
                        </a:rPr>
                        <a:t>方法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a:effectLst/>
                          <a:latin typeface="Times New Roman"/>
                          <a:ea typeface="宋体"/>
                        </a:rPr>
                        <a:t>返回表示</a:t>
                      </a:r>
                      <a:r>
                        <a:rPr lang="en-US" sz="1400" kern="100">
                          <a:effectLst/>
                          <a:latin typeface="Times New Roman"/>
                          <a:ea typeface="宋体"/>
                        </a:rPr>
                        <a:t> ColorDialog </a:t>
                      </a:r>
                      <a:r>
                        <a:rPr lang="zh-CN" sz="1400" kern="100">
                          <a:effectLst/>
                          <a:latin typeface="Times New Roman"/>
                          <a:ea typeface="宋体"/>
                        </a:rPr>
                        <a:t>的字符串</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021">
                <a:tc>
                  <a:txBody>
                    <a:bodyPr/>
                    <a:lstStyle/>
                    <a:p>
                      <a:pPr algn="just">
                        <a:lnSpc>
                          <a:spcPts val="1400"/>
                        </a:lnSpc>
                        <a:spcAft>
                          <a:spcPts val="0"/>
                        </a:spcAft>
                      </a:pPr>
                      <a:r>
                        <a:rPr lang="en-US" sz="1400" kern="100">
                          <a:effectLst/>
                          <a:latin typeface="Times New Roman"/>
                          <a:ea typeface="宋体"/>
                        </a:rPr>
                        <a:t>Disposed</a:t>
                      </a:r>
                      <a:r>
                        <a:rPr lang="zh-CN" sz="1400" kern="100">
                          <a:effectLst/>
                          <a:latin typeface="Times New Roman"/>
                          <a:ea typeface="宋体"/>
                        </a:rPr>
                        <a:t>事件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zh-CN" sz="1400" kern="100" dirty="0">
                          <a:effectLst/>
                          <a:latin typeface="Times New Roman"/>
                          <a:ea typeface="宋体"/>
                        </a:rPr>
                        <a:t>添加事件处理程序以侦听组件上的</a:t>
                      </a:r>
                      <a:r>
                        <a:rPr lang="en-US" sz="1400" kern="100" dirty="0">
                          <a:effectLst/>
                          <a:latin typeface="Times New Roman"/>
                          <a:ea typeface="宋体"/>
                        </a:rPr>
                        <a:t> Disposed </a:t>
                      </a:r>
                      <a:r>
                        <a:rPr lang="zh-CN" sz="1400" kern="100" dirty="0">
                          <a:effectLst/>
                          <a:latin typeface="Times New Roman"/>
                          <a:ea typeface="宋体"/>
                        </a:rPr>
                        <a:t>事件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2568286"/>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231177" y="3382877"/>
            <a:ext cx="2243507" cy="482919"/>
          </a:xfrm>
          <a:prstGeom prst="rect">
            <a:avLst/>
          </a:prstGeom>
        </p:spPr>
        <p:txBody>
          <a:bodyPr wrap="square" lIns="144000" tIns="0" rIns="144000" bIns="0">
            <a:noAutofit/>
          </a:bodyPr>
          <a:lstStyle/>
          <a:p>
            <a:r>
              <a:rPr lang="zh-CN" altLang="zh-CN" sz="2800" b="1" dirty="0"/>
              <a:t>应用举例</a:t>
            </a:r>
          </a:p>
        </p:txBody>
      </p:sp>
    </p:spTree>
    <p:extLst>
      <p:ext uri="{BB962C8B-B14F-4D97-AF65-F5344CB8AC3E}">
        <p14:creationId xmlns:p14="http://schemas.microsoft.com/office/powerpoint/2010/main" val="115503553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86435" y="356626"/>
            <a:ext cx="5793100"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应用举例</a:t>
            </a:r>
          </a:p>
        </p:txBody>
      </p:sp>
      <p:sp>
        <p:nvSpPr>
          <p:cNvPr id="3" name="TextBox 2"/>
          <p:cNvSpPr txBox="1"/>
          <p:nvPr/>
        </p:nvSpPr>
        <p:spPr>
          <a:xfrm>
            <a:off x="829340" y="1041979"/>
            <a:ext cx="10271051" cy="1200329"/>
          </a:xfrm>
          <a:prstGeom prst="rect">
            <a:avLst/>
          </a:prstGeom>
          <a:noFill/>
        </p:spPr>
        <p:txBody>
          <a:bodyPr wrap="square" rtlCol="0">
            <a:spAutoFit/>
          </a:bodyPr>
          <a:lstStyle/>
          <a:p>
            <a:pPr indent="446088"/>
            <a:r>
              <a:rPr lang="zh-CN" altLang="zh-CN" dirty="0"/>
              <a:t>【例</a:t>
            </a:r>
            <a:r>
              <a:rPr lang="en-US" altLang="zh-CN" b="1" dirty="0"/>
              <a:t>4.11</a:t>
            </a:r>
            <a:r>
              <a:rPr lang="zh-CN" altLang="zh-CN" dirty="0"/>
              <a:t>】 修改“学生信息管理系统”，运用</a:t>
            </a:r>
            <a:r>
              <a:rPr lang="en-US" altLang="zh-CN" baseline="-25000" dirty="0"/>
              <a:t> </a:t>
            </a:r>
            <a:r>
              <a:rPr lang="en-US" altLang="zh-CN" dirty="0" err="1"/>
              <a:t>OpenFileDialog</a:t>
            </a:r>
            <a:r>
              <a:rPr lang="zh-CN" altLang="zh-CN" dirty="0"/>
              <a:t>对话框实现运行时由用户自主选择加载学生照片的功能。</a:t>
            </a:r>
          </a:p>
          <a:p>
            <a:pPr indent="446088"/>
            <a:r>
              <a:rPr lang="zh-CN" altLang="zh-CN" dirty="0"/>
              <a:t>原来系统的学生照片是在编程时就指定存放路径的，现在改为运行时用户自选照片，故要将</a:t>
            </a:r>
            <a:r>
              <a:rPr lang="en-US" altLang="zh-CN" dirty="0"/>
              <a:t>Update</a:t>
            </a:r>
            <a:r>
              <a:rPr lang="zh-CN" altLang="zh-CN" dirty="0"/>
              <a:t>类构造方法中原来用于预加载照片的两句注释掉，代码如下</a:t>
            </a:r>
            <a:r>
              <a:rPr lang="zh-CN" altLang="zh-CN" dirty="0" smtClean="0"/>
              <a:t>：</a:t>
            </a:r>
            <a:endParaRPr lang="zh-CN" altLang="zh-CN" dirty="0"/>
          </a:p>
        </p:txBody>
      </p:sp>
      <p:sp>
        <p:nvSpPr>
          <p:cNvPr id="4" name="TextBox 3"/>
          <p:cNvSpPr txBox="1"/>
          <p:nvPr/>
        </p:nvSpPr>
        <p:spPr>
          <a:xfrm>
            <a:off x="1414130" y="2317886"/>
            <a:ext cx="9058940" cy="4360843"/>
          </a:xfrm>
          <a:prstGeom prst="roundRect">
            <a:avLst>
              <a:gd name="adj" fmla="val 4761"/>
            </a:avLst>
          </a:prstGeom>
          <a:solidFill>
            <a:srgbClr val="EDD0D0"/>
          </a:solidFill>
        </p:spPr>
        <p:txBody>
          <a:bodyPr wrap="square" rtlCol="0">
            <a:spAutoFit/>
          </a:bodyPr>
          <a:lstStyle/>
          <a:p>
            <a:r>
              <a:rPr lang="en-US" altLang="zh-CN" sz="1600" dirty="0"/>
              <a:t>using System;</a:t>
            </a:r>
            <a:endParaRPr lang="zh-CN" altLang="zh-CN" sz="1600" dirty="0"/>
          </a:p>
          <a:p>
            <a:r>
              <a:rPr lang="en-US" altLang="zh-CN" sz="1600" dirty="0"/>
              <a:t>…</a:t>
            </a:r>
            <a:endParaRPr lang="zh-CN" altLang="zh-CN" sz="1600" dirty="0"/>
          </a:p>
          <a:p>
            <a:r>
              <a:rPr lang="en-US" altLang="zh-CN" sz="1600" dirty="0"/>
              <a:t>namespace </a:t>
            </a:r>
            <a:r>
              <a:rPr lang="en-US" altLang="zh-CN" sz="1600" dirty="0" err="1"/>
              <a:t>StudentMIS</a:t>
            </a:r>
            <a:endParaRPr lang="zh-CN" altLang="zh-CN" sz="1600" dirty="0"/>
          </a:p>
          <a:p>
            <a:r>
              <a:rPr lang="en-US" altLang="zh-CN" sz="1600" dirty="0"/>
              <a:t>{</a:t>
            </a:r>
            <a:endParaRPr lang="zh-CN" altLang="zh-CN" sz="1600" dirty="0"/>
          </a:p>
          <a:p>
            <a:r>
              <a:rPr lang="en-US" altLang="zh-CN" sz="1600" dirty="0"/>
              <a:t>    public partial class Update : Form</a:t>
            </a:r>
            <a:endParaRPr lang="zh-CN" altLang="zh-CN" sz="1600" dirty="0"/>
          </a:p>
          <a:p>
            <a:r>
              <a:rPr lang="en-US" altLang="zh-CN" sz="1600" dirty="0"/>
              <a:t>    {</a:t>
            </a:r>
            <a:endParaRPr lang="zh-CN" altLang="zh-CN" sz="1600" dirty="0"/>
          </a:p>
          <a:p>
            <a:r>
              <a:rPr lang="en-US" altLang="zh-CN" sz="1600" dirty="0"/>
              <a:t>        public static string path;</a:t>
            </a:r>
            <a:endParaRPr lang="zh-CN" altLang="zh-CN" sz="1600" dirty="0"/>
          </a:p>
          <a:p>
            <a:r>
              <a:rPr lang="en-US" altLang="zh-CN" sz="1600" dirty="0"/>
              <a:t>        public static string info;</a:t>
            </a:r>
            <a:endParaRPr lang="zh-CN" altLang="zh-CN" sz="1600" dirty="0"/>
          </a:p>
          <a:p>
            <a:r>
              <a:rPr lang="en-US" altLang="zh-CN" sz="1600" dirty="0"/>
              <a:t>        public Update()</a:t>
            </a:r>
            <a:endParaRPr lang="zh-CN" altLang="zh-CN" sz="1600" dirty="0"/>
          </a:p>
          <a:p>
            <a:r>
              <a:rPr lang="en-US" altLang="zh-CN" sz="1600" dirty="0"/>
              <a:t>        {</a:t>
            </a:r>
            <a:endParaRPr lang="zh-CN" altLang="zh-CN" sz="1600" dirty="0"/>
          </a:p>
          <a:p>
            <a:r>
              <a:rPr lang="en-US" altLang="zh-CN" sz="1600" dirty="0"/>
              <a:t>            </a:t>
            </a:r>
            <a:r>
              <a:rPr lang="en-US" altLang="zh-CN" sz="1600" dirty="0" err="1"/>
              <a:t>InitializeComponent</a:t>
            </a:r>
            <a:r>
              <a:rPr lang="en-US" altLang="zh-CN" sz="1600" dirty="0"/>
              <a:t>();</a:t>
            </a:r>
            <a:endParaRPr lang="zh-CN" altLang="zh-CN" sz="1600" dirty="0"/>
          </a:p>
          <a:p>
            <a:r>
              <a:rPr lang="en-US" altLang="zh-CN" sz="1600" b="1" dirty="0"/>
              <a:t>            //path = @"D:\My Documents\</a:t>
            </a:r>
            <a:r>
              <a:rPr lang="zh-CN" altLang="zh-CN" sz="1600" b="1" dirty="0"/>
              <a:t>证件照</a:t>
            </a:r>
            <a:r>
              <a:rPr lang="en-US" altLang="zh-CN" sz="1600" b="1" dirty="0"/>
              <a:t>.gif";</a:t>
            </a:r>
            <a:r>
              <a:rPr lang="en-US" altLang="zh-CN" sz="1600" dirty="0"/>
              <a:t>			// </a:t>
            </a:r>
            <a:r>
              <a:rPr lang="zh-CN" altLang="zh-CN" sz="1600" dirty="0"/>
              <a:t>注释掉</a:t>
            </a:r>
          </a:p>
          <a:p>
            <a:r>
              <a:rPr lang="en-US" altLang="zh-CN" sz="1600" b="1" dirty="0"/>
              <a:t>            //pictureBox1.Image = </a:t>
            </a:r>
            <a:r>
              <a:rPr lang="en-US" altLang="zh-CN" sz="1600" b="1" dirty="0" err="1"/>
              <a:t>Image.FromFile</a:t>
            </a:r>
            <a:r>
              <a:rPr lang="en-US" altLang="zh-CN" sz="1600" b="1" dirty="0"/>
              <a:t>(path);		</a:t>
            </a:r>
            <a:r>
              <a:rPr lang="en-US" altLang="zh-CN" sz="1600" b="1" dirty="0" smtClean="0"/>
              <a:t>	</a:t>
            </a:r>
            <a:r>
              <a:rPr lang="en-US" altLang="zh-CN" sz="1600" dirty="0" smtClean="0"/>
              <a:t>// </a:t>
            </a:r>
            <a:r>
              <a:rPr lang="zh-CN" altLang="zh-CN" sz="1600" dirty="0"/>
              <a:t>注释掉</a:t>
            </a:r>
          </a:p>
          <a:p>
            <a:r>
              <a:rPr lang="en-US" altLang="zh-CN" sz="1600" dirty="0"/>
              <a:t>        }</a:t>
            </a:r>
            <a:endParaRPr lang="zh-CN" altLang="zh-CN" sz="1600" dirty="0"/>
          </a:p>
          <a:p>
            <a:r>
              <a:rPr lang="en-US" altLang="zh-CN" sz="1600" dirty="0"/>
              <a:t>		…</a:t>
            </a:r>
            <a:endParaRPr lang="zh-CN" altLang="zh-CN" sz="1600" dirty="0"/>
          </a:p>
          <a:p>
            <a:r>
              <a:rPr lang="en-US" altLang="zh-CN" sz="1600" dirty="0"/>
              <a:t>    }</a:t>
            </a:r>
            <a:endParaRPr lang="zh-CN" altLang="zh-CN" sz="1600" dirty="0"/>
          </a:p>
          <a:p>
            <a:r>
              <a:rPr lang="en-US" altLang="zh-CN" sz="1600" dirty="0" smtClean="0"/>
              <a:t>}</a:t>
            </a:r>
          </a:p>
        </p:txBody>
      </p:sp>
    </p:spTree>
    <p:extLst>
      <p:ext uri="{BB962C8B-B14F-4D97-AF65-F5344CB8AC3E}">
        <p14:creationId xmlns:p14="http://schemas.microsoft.com/office/powerpoint/2010/main" val="298357530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75">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1767</TotalTime>
  <Words>7824</Words>
  <Application>Microsoft Office PowerPoint</Application>
  <PresentationFormat>自定义</PresentationFormat>
  <Paragraphs>1287</Paragraphs>
  <Slides>136</Slides>
  <Notes>29</Notes>
  <HiddenSlides>0</HiddenSlides>
  <MMClips>5</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136</vt:i4>
      </vt:variant>
    </vt:vector>
  </HeadingPairs>
  <TitlesOfParts>
    <vt:vector size="138"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458</cp:revision>
  <dcterms:created xsi:type="dcterms:W3CDTF">2017-05-12T01:42:55Z</dcterms:created>
  <dcterms:modified xsi:type="dcterms:W3CDTF">2018-04-04T07:20:19Z</dcterms:modified>
</cp:coreProperties>
</file>